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0.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1.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42"/>
  </p:notesMasterIdLst>
  <p:sldIdLst>
    <p:sldId id="256" r:id="rId5"/>
    <p:sldId id="259" r:id="rId6"/>
    <p:sldId id="257" r:id="rId7"/>
    <p:sldId id="268" r:id="rId8"/>
    <p:sldId id="260" r:id="rId9"/>
    <p:sldId id="261" r:id="rId10"/>
    <p:sldId id="269" r:id="rId11"/>
    <p:sldId id="262" r:id="rId12"/>
    <p:sldId id="263" r:id="rId13"/>
    <p:sldId id="264" r:id="rId14"/>
    <p:sldId id="265" r:id="rId15"/>
    <p:sldId id="270" r:id="rId16"/>
    <p:sldId id="267" r:id="rId17"/>
    <p:sldId id="2141414771" r:id="rId18"/>
    <p:sldId id="10907" r:id="rId19"/>
    <p:sldId id="10959" r:id="rId20"/>
    <p:sldId id="10989" r:id="rId21"/>
    <p:sldId id="2141414783" r:id="rId22"/>
    <p:sldId id="10985" r:id="rId23"/>
    <p:sldId id="10970" r:id="rId24"/>
    <p:sldId id="10964" r:id="rId25"/>
    <p:sldId id="10966" r:id="rId26"/>
    <p:sldId id="10968" r:id="rId27"/>
    <p:sldId id="2134806595" r:id="rId28"/>
    <p:sldId id="2134806596" r:id="rId29"/>
    <p:sldId id="2134806600" r:id="rId30"/>
    <p:sldId id="2134806597" r:id="rId31"/>
    <p:sldId id="2134806598" r:id="rId32"/>
    <p:sldId id="2134806599" r:id="rId33"/>
    <p:sldId id="2134806601" r:id="rId34"/>
    <p:sldId id="2134806602" r:id="rId35"/>
    <p:sldId id="2134806607" r:id="rId36"/>
    <p:sldId id="2134806603" r:id="rId37"/>
    <p:sldId id="2134806606" r:id="rId38"/>
    <p:sldId id="272" r:id="rId39"/>
    <p:sldId id="2141414782" r:id="rId40"/>
    <p:sldId id="275" r:id="rId41"/>
  </p:sldIdLst>
  <p:sldSz cx="9144000" cy="5143500" type="screen16x9"/>
  <p:notesSz cx="6858000" cy="9144000"/>
  <p:defaultTex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226" autoAdjust="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H:\Analytics\Credit%20Management%20webinar\HAYS_INSIGHTS_Credit%20Management%20webinar.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H:\Analytics\Credit%20Management%20webinar\HAYS_INSIGHTS_Credit%20Management%20webinar.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hrmfs01\users2$\g\garum\Analytics\Credit%20Management%20webinar\HAYS_INSIGHTS_Credit%20Management%20webinar.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hrmfs01\users2$\g\garum\Analytics\Credit%20Management%20webinar\HAYS_INSIGHTS_Credit%20Management%20webinar.xlsx" TargetMode="External"/></Relationships>
</file>

<file path=ppt/charts/_rels/chart14.xml.rels><?xml version="1.0" encoding="UTF-8" standalone="yes"?>
<Relationships xmlns="http://schemas.openxmlformats.org/package/2006/relationships"><Relationship Id="rId8" Type="http://schemas.openxmlformats.org/officeDocument/2006/relationships/oleObject" Target="file:///H:\Analytics\Credit%20Management%20webinar\HAYS_INSIGHTS_Credit%20Management%20webinar.xlsx" TargetMode="External"/><Relationship Id="rId3" Type="http://schemas.openxmlformats.org/officeDocument/2006/relationships/themeOverride" Target="../theme/themeOverride9.xml"/><Relationship Id="rId7" Type="http://schemas.openxmlformats.org/officeDocument/2006/relationships/image" Target="../media/image38.png"/><Relationship Id="rId2" Type="http://schemas.microsoft.com/office/2011/relationships/chartColorStyle" Target="colors14.xml"/><Relationship Id="rId1" Type="http://schemas.microsoft.com/office/2011/relationships/chartStyle" Target="style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H:\Analytics\Credit%20Management%20webinar\HAYS_INSIGHTS_Credit%20Management%20webinar.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H:\Analytics\Credit%20Management%20webinar\HAYS_INSIGHTS_Credit%20Management%20webinar.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hrmfs01\users2$\g\garum\Analytics\Credit%20Management%20webinar\HAYS_INSIGHTS_Credit%20Management%20webinar.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hrmfs01\users2$\g\garum\Analytics\Credit%20Management%20webinar\HAYS_INSIGHTS_Credit%20Management%20webinar.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8" Type="http://schemas.openxmlformats.org/officeDocument/2006/relationships/oleObject" Target="file:///H:\Analytics\Credit%20Management%20webinar\HAYS_INSIGHTS_Credit%20Management%20webinar.xlsx" TargetMode="External"/><Relationship Id="rId3" Type="http://schemas.openxmlformats.org/officeDocument/2006/relationships/themeOverride" Target="../theme/themeOverride1.xml"/><Relationship Id="rId7" Type="http://schemas.openxmlformats.org/officeDocument/2006/relationships/image" Target="../media/image38.png"/><Relationship Id="rId2" Type="http://schemas.microsoft.com/office/2011/relationships/chartColorStyle" Target="colors4.xml"/><Relationship Id="rId1" Type="http://schemas.microsoft.com/office/2011/relationships/chartStyle" Target="style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H:\Analytics\Credit%20Management%20webinar\HAYS_INSIGHTS_Credit%20Management%20webinar.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H:\Analytics\Credit%20Management%20webinar\HAYS_INSIGHTS_Credit%20Management%20webinar.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H:\Analytics\Credit%20Management%20webinar\HAYS_INSIGHTS_Credit%20Management%20webina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hrmfs01\users2$\g\garum\Analytics\Credit%20Management%20webinar\HAYS_INSIGHTS_Credit%20Management%20webinar.xlsx" TargetMode="External"/></Relationships>
</file>

<file path=ppt/charts/_rels/chart9.xml.rels><?xml version="1.0" encoding="UTF-8" standalone="yes"?>
<Relationships xmlns="http://schemas.openxmlformats.org/package/2006/relationships"><Relationship Id="rId8" Type="http://schemas.openxmlformats.org/officeDocument/2006/relationships/oleObject" Target="file:///H:\Analytics\Credit%20Management%20webinar\HAYS_INSIGHTS_Credit%20Management%20webinar.xlsx" TargetMode="External"/><Relationship Id="rId3" Type="http://schemas.openxmlformats.org/officeDocument/2006/relationships/themeOverride" Target="../theme/themeOverride5.xml"/><Relationship Id="rId7" Type="http://schemas.openxmlformats.org/officeDocument/2006/relationships/image" Target="../media/image38.png"/><Relationship Id="rId2" Type="http://schemas.microsoft.com/office/2011/relationships/chartColorStyle" Target="colors9.xml"/><Relationship Id="rId1" Type="http://schemas.microsoft.com/office/2011/relationships/chartStyle" Target="style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inclined</c:v>
                </c:pt>
                <c:pt idx="1">
                  <c:v>Less inclined</c:v>
                </c:pt>
                <c:pt idx="2">
                  <c:v>No impact</c:v>
                </c:pt>
              </c:strCache>
            </c:strRef>
          </c:cat>
          <c:val>
            <c:numRef>
              <c:f>Sheet1!$B$2:$B$4</c:f>
              <c:numCache>
                <c:formatCode>0%</c:formatCode>
                <c:ptCount val="3"/>
                <c:pt idx="0">
                  <c:v>0.42</c:v>
                </c:pt>
                <c:pt idx="1">
                  <c:v>0.17</c:v>
                </c:pt>
                <c:pt idx="2">
                  <c:v>0.41</c:v>
                </c:pt>
              </c:numCache>
            </c:numRef>
          </c:val>
          <c:extLst>
            <c:ext xmlns:c16="http://schemas.microsoft.com/office/drawing/2014/chart" uri="{C3380CC4-5D6E-409C-BE32-E72D297353CC}">
              <c16:uniqueId val="{00000000-E0F0-485A-BD50-9C57EAF8573E}"/>
            </c:ext>
          </c:extLst>
        </c:ser>
        <c:dLbls>
          <c:showLegendKey val="0"/>
          <c:showVal val="0"/>
          <c:showCatName val="0"/>
          <c:showSerName val="0"/>
          <c:showPercent val="0"/>
          <c:showBubbleSize val="0"/>
        </c:dLbls>
        <c:gapWidth val="219"/>
        <c:overlap val="-27"/>
        <c:axId val="535678767"/>
        <c:axId val="516579503"/>
      </c:barChart>
      <c:catAx>
        <c:axId val="535678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6579503"/>
        <c:crosses val="autoZero"/>
        <c:auto val="1"/>
        <c:lblAlgn val="ctr"/>
        <c:lblOffset val="100"/>
        <c:noMultiLvlLbl val="0"/>
      </c:catAx>
      <c:valAx>
        <c:axId val="516579503"/>
        <c:scaling>
          <c:orientation val="minMax"/>
        </c:scaling>
        <c:delete val="1"/>
        <c:axPos val="l"/>
        <c:numFmt formatCode="0%" sourceLinked="1"/>
        <c:majorTickMark val="none"/>
        <c:minorTickMark val="none"/>
        <c:tickLblPos val="nextTo"/>
        <c:crossAx val="535678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102746457292015E-2"/>
          <c:y val="0.10965738542883338"/>
          <c:w val="0.86579450708541594"/>
          <c:h val="0.639144782286525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FA9"/>
              </a:solidFill>
              <a:ln>
                <a:noFill/>
              </a:ln>
              <a:effectLst/>
            </c:spPr>
            <c:extLst>
              <c:ext xmlns:c16="http://schemas.microsoft.com/office/drawing/2014/chart" uri="{C3380CC4-5D6E-409C-BE32-E72D297353CC}">
                <c16:uniqueId val="{00000001-6262-493B-9F6F-21121F307DA8}"/>
              </c:ext>
            </c:extLst>
          </c:dPt>
          <c:dPt>
            <c:idx val="1"/>
            <c:invertIfNegative val="0"/>
            <c:bubble3D val="0"/>
            <c:spPr>
              <a:solidFill>
                <a:srgbClr val="00BFB3"/>
              </a:solidFill>
              <a:ln>
                <a:noFill/>
              </a:ln>
              <a:effectLst/>
            </c:spPr>
            <c:extLst>
              <c:ext xmlns:c16="http://schemas.microsoft.com/office/drawing/2014/chart" uri="{C3380CC4-5D6E-409C-BE32-E72D297353CC}">
                <c16:uniqueId val="{00000002-6262-493B-9F6F-21121F307DA8}"/>
              </c:ext>
            </c:extLst>
          </c:dPt>
          <c:dPt>
            <c:idx val="2"/>
            <c:invertIfNegative val="0"/>
            <c:bubble3D val="0"/>
            <c:spPr>
              <a:solidFill>
                <a:srgbClr val="F7911E"/>
              </a:solidFill>
              <a:ln>
                <a:noFill/>
              </a:ln>
              <a:effectLst/>
            </c:spPr>
            <c:extLst>
              <c:ext xmlns:c16="http://schemas.microsoft.com/office/drawing/2014/chart" uri="{C3380CC4-5D6E-409C-BE32-E72D297353CC}">
                <c16:uniqueId val="{00000003-6262-493B-9F6F-21121F307DA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77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(2)'!$B$52:$B$54</c:f>
              <c:strCache>
                <c:ptCount val="3"/>
                <c:pt idx="0">
                  <c:v>0-3 YRS</c:v>
                </c:pt>
                <c:pt idx="1">
                  <c:v>4-7 YRS</c:v>
                </c:pt>
                <c:pt idx="2">
                  <c:v>8+ YRS</c:v>
                </c:pt>
              </c:strCache>
            </c:strRef>
          </c:cat>
          <c:val>
            <c:numRef>
              <c:f>'Dashboard (2)'!$C$52:$C$54</c:f>
              <c:numCache>
                <c:formatCode>0%</c:formatCode>
                <c:ptCount val="3"/>
                <c:pt idx="0">
                  <c:v>0.14000000000000001</c:v>
                </c:pt>
                <c:pt idx="1">
                  <c:v>0.2</c:v>
                </c:pt>
                <c:pt idx="2">
                  <c:v>0.66</c:v>
                </c:pt>
              </c:numCache>
            </c:numRef>
          </c:val>
          <c:extLst>
            <c:ext xmlns:c16="http://schemas.microsoft.com/office/drawing/2014/chart" uri="{C3380CC4-5D6E-409C-BE32-E72D297353CC}">
              <c16:uniqueId val="{00000000-6262-493B-9F6F-21121F307DA8}"/>
            </c:ext>
          </c:extLst>
        </c:ser>
        <c:dLbls>
          <c:dLblPos val="outEnd"/>
          <c:showLegendKey val="0"/>
          <c:showVal val="1"/>
          <c:showCatName val="0"/>
          <c:showSerName val="0"/>
          <c:showPercent val="0"/>
          <c:showBubbleSize val="0"/>
        </c:dLbls>
        <c:gapWidth val="89"/>
        <c:overlap val="-27"/>
        <c:axId val="1009227904"/>
        <c:axId val="1009226240"/>
      </c:barChart>
      <c:catAx>
        <c:axId val="1009227904"/>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1" i="0" u="none" strike="noStrike" kern="1200" baseline="0">
                <a:solidFill>
                  <a:srgbClr val="002776"/>
                </a:solidFill>
                <a:latin typeface="+mn-lt"/>
                <a:ea typeface="+mn-ea"/>
                <a:cs typeface="+mn-cs"/>
              </a:defRPr>
            </a:pPr>
            <a:endParaRPr lang="en-US"/>
          </a:p>
        </c:txPr>
        <c:crossAx val="1009226240"/>
        <c:crosses val="autoZero"/>
        <c:auto val="1"/>
        <c:lblAlgn val="ctr"/>
        <c:lblOffset val="100"/>
        <c:noMultiLvlLbl val="0"/>
      </c:catAx>
      <c:valAx>
        <c:axId val="1009226240"/>
        <c:scaling>
          <c:orientation val="minMax"/>
        </c:scaling>
        <c:delete val="1"/>
        <c:axPos val="l"/>
        <c:numFmt formatCode="0%" sourceLinked="1"/>
        <c:majorTickMark val="none"/>
        <c:minorTickMark val="none"/>
        <c:tickLblPos val="nextTo"/>
        <c:crossAx val="100922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322175982755"/>
          <c:y val="0.13858274590253378"/>
          <c:w val="0.82523128050058381"/>
          <c:h val="0.5691554686120496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7911E"/>
              </a:solidFill>
              <a:ln>
                <a:noFill/>
              </a:ln>
              <a:effectLst/>
            </c:spPr>
            <c:extLst>
              <c:ext xmlns:c16="http://schemas.microsoft.com/office/drawing/2014/chart" uri="{C3380CC4-5D6E-409C-BE32-E72D297353CC}">
                <c16:uniqueId val="{00000001-575B-4686-BA0B-A4F12B7F338A}"/>
              </c:ext>
            </c:extLst>
          </c:dPt>
          <c:dPt>
            <c:idx val="1"/>
            <c:invertIfNegative val="0"/>
            <c:bubble3D val="0"/>
            <c:spPr>
              <a:solidFill>
                <a:srgbClr val="9356A2"/>
              </a:solidFill>
              <a:ln>
                <a:noFill/>
              </a:ln>
              <a:effectLst/>
            </c:spPr>
            <c:extLst>
              <c:ext xmlns:c16="http://schemas.microsoft.com/office/drawing/2014/chart" uri="{C3380CC4-5D6E-409C-BE32-E72D297353CC}">
                <c16:uniqueId val="{00000003-575B-4686-BA0B-A4F12B7F338A}"/>
              </c:ext>
            </c:extLst>
          </c:dPt>
          <c:dPt>
            <c:idx val="2"/>
            <c:invertIfNegative val="0"/>
            <c:bubble3D val="0"/>
            <c:spPr>
              <a:solidFill>
                <a:srgbClr val="ED5CA2"/>
              </a:solidFill>
              <a:ln>
                <a:noFill/>
              </a:ln>
              <a:effectLst/>
            </c:spPr>
            <c:extLst>
              <c:ext xmlns:c16="http://schemas.microsoft.com/office/drawing/2014/chart" uri="{C3380CC4-5D6E-409C-BE32-E72D297353CC}">
                <c16:uniqueId val="{00000005-575B-4686-BA0B-A4F12B7F338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(2)'!$B$45:$B$48</c:f>
              <c:strCache>
                <c:ptCount val="4"/>
                <c:pt idx="0">
                  <c:v>OTHER </c:v>
                </c:pt>
                <c:pt idx="1">
                  <c:v>BLACK</c:v>
                </c:pt>
                <c:pt idx="2">
                  <c:v>ASIAN</c:v>
                </c:pt>
                <c:pt idx="3">
                  <c:v>WHITE</c:v>
                </c:pt>
              </c:strCache>
            </c:strRef>
          </c:cat>
          <c:val>
            <c:numRef>
              <c:f>'Dashboard (2)'!$C$45:$C$48</c:f>
              <c:numCache>
                <c:formatCode>0.00%</c:formatCode>
                <c:ptCount val="4"/>
                <c:pt idx="0">
                  <c:v>7.1999999999999998E-3</c:v>
                </c:pt>
                <c:pt idx="1">
                  <c:v>9.4999999999999998E-3</c:v>
                </c:pt>
                <c:pt idx="2">
                  <c:v>6.2199999999999998E-2</c:v>
                </c:pt>
                <c:pt idx="3">
                  <c:v>0.92110000000000003</c:v>
                </c:pt>
              </c:numCache>
            </c:numRef>
          </c:val>
          <c:extLst>
            <c:ext xmlns:c16="http://schemas.microsoft.com/office/drawing/2014/chart" uri="{C3380CC4-5D6E-409C-BE32-E72D297353CC}">
              <c16:uniqueId val="{0000000A-575B-4686-BA0B-A4F12B7F338A}"/>
            </c:ext>
          </c:extLst>
        </c:ser>
        <c:dLbls>
          <c:dLblPos val="outEnd"/>
          <c:showLegendKey val="0"/>
          <c:showVal val="1"/>
          <c:showCatName val="0"/>
          <c:showSerName val="0"/>
          <c:showPercent val="0"/>
          <c:showBubbleSize val="0"/>
        </c:dLbls>
        <c:gapWidth val="219"/>
        <c:overlap val="-27"/>
        <c:axId val="620526304"/>
        <c:axId val="620527136"/>
      </c:barChart>
      <c:catAx>
        <c:axId val="620526304"/>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crossAx val="620527136"/>
        <c:crosses val="autoZero"/>
        <c:auto val="1"/>
        <c:lblAlgn val="ctr"/>
        <c:lblOffset val="100"/>
        <c:noMultiLvlLbl val="0"/>
      </c:catAx>
      <c:valAx>
        <c:axId val="620527136"/>
        <c:scaling>
          <c:orientation val="minMax"/>
        </c:scaling>
        <c:delete val="1"/>
        <c:axPos val="l"/>
        <c:numFmt formatCode="0.00%" sourceLinked="1"/>
        <c:majorTickMark val="none"/>
        <c:minorTickMark val="none"/>
        <c:tickLblPos val="nextTo"/>
        <c:crossAx val="62052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7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77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(2)'!$B$19:$B$21</c:f>
              <c:strCache>
                <c:ptCount val="3"/>
                <c:pt idx="0">
                  <c:v>LOWER QUARTILE</c:v>
                </c:pt>
                <c:pt idx="1">
                  <c:v>AVERAGE</c:v>
                </c:pt>
                <c:pt idx="2">
                  <c:v>UPPER QUARTILE</c:v>
                </c:pt>
              </c:strCache>
            </c:strRef>
          </c:cat>
          <c:val>
            <c:numRef>
              <c:f>'Dashboard (2)'!$C$19:$C$21</c:f>
              <c:numCache>
                <c:formatCode>"£"#,##0</c:formatCode>
                <c:ptCount val="3"/>
                <c:pt idx="0">
                  <c:v>24000</c:v>
                </c:pt>
                <c:pt idx="1">
                  <c:v>32000</c:v>
                </c:pt>
                <c:pt idx="2">
                  <c:v>45000</c:v>
                </c:pt>
              </c:numCache>
            </c:numRef>
          </c:val>
          <c:extLst>
            <c:ext xmlns:c16="http://schemas.microsoft.com/office/drawing/2014/chart" uri="{C3380CC4-5D6E-409C-BE32-E72D297353CC}">
              <c16:uniqueId val="{00000000-C350-4D87-B324-5C1F15F4D5F2}"/>
            </c:ext>
          </c:extLst>
        </c:ser>
        <c:dLbls>
          <c:showLegendKey val="0"/>
          <c:showVal val="0"/>
          <c:showCatName val="0"/>
          <c:showSerName val="0"/>
          <c:showPercent val="0"/>
          <c:showBubbleSize val="0"/>
        </c:dLbls>
        <c:gapWidth val="219"/>
        <c:overlap val="-27"/>
        <c:axId val="1000730576"/>
        <c:axId val="1000715184"/>
      </c:barChart>
      <c:catAx>
        <c:axId val="100073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776"/>
                </a:solidFill>
                <a:latin typeface="+mn-lt"/>
                <a:ea typeface="+mn-ea"/>
                <a:cs typeface="+mn-cs"/>
              </a:defRPr>
            </a:pPr>
            <a:endParaRPr lang="en-US"/>
          </a:p>
        </c:txPr>
        <c:crossAx val="1000715184"/>
        <c:crosses val="autoZero"/>
        <c:auto val="1"/>
        <c:lblAlgn val="ctr"/>
        <c:lblOffset val="100"/>
        <c:noMultiLvlLbl val="0"/>
      </c:catAx>
      <c:valAx>
        <c:axId val="1000715184"/>
        <c:scaling>
          <c:orientation val="minMax"/>
        </c:scaling>
        <c:delete val="1"/>
        <c:axPos val="l"/>
        <c:numFmt formatCode="&quot;£&quot;#,##0" sourceLinked="1"/>
        <c:majorTickMark val="none"/>
        <c:minorTickMark val="none"/>
        <c:tickLblPos val="nextTo"/>
        <c:crossAx val="100073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'Supply and Demand by locati (2)'!$C$9</c:f>
              <c:strCache>
                <c:ptCount val="1"/>
                <c:pt idx="0">
                  <c:v>Candidates per role</c:v>
                </c:pt>
              </c:strCache>
            </c:strRef>
          </c:tx>
          <c:spPr>
            <a:solidFill>
              <a:srgbClr val="00BFB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FB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 and Demand by locati (2)'!$B$10:$B$14</c:f>
              <c:strCache>
                <c:ptCount val="5"/>
                <c:pt idx="0">
                  <c:v>Durham </c:v>
                </c:pt>
                <c:pt idx="1">
                  <c:v>Newcastle upon tyne </c:v>
                </c:pt>
                <c:pt idx="2">
                  <c:v>Darlington </c:v>
                </c:pt>
                <c:pt idx="3">
                  <c:v>Sunderland District </c:v>
                </c:pt>
                <c:pt idx="4">
                  <c:v>Stockton-on-tees</c:v>
                </c:pt>
              </c:strCache>
            </c:strRef>
          </c:cat>
          <c:val>
            <c:numRef>
              <c:f>'Supply and Demand by locati (2)'!$C$10:$C$14</c:f>
              <c:numCache>
                <c:formatCode>General</c:formatCode>
                <c:ptCount val="5"/>
                <c:pt idx="0">
                  <c:v>5</c:v>
                </c:pt>
                <c:pt idx="1">
                  <c:v>5</c:v>
                </c:pt>
                <c:pt idx="2">
                  <c:v>4</c:v>
                </c:pt>
                <c:pt idx="3">
                  <c:v>16</c:v>
                </c:pt>
                <c:pt idx="4">
                  <c:v>2</c:v>
                </c:pt>
              </c:numCache>
            </c:numRef>
          </c:val>
          <c:extLst>
            <c:ext xmlns:c16="http://schemas.microsoft.com/office/drawing/2014/chart" uri="{C3380CC4-5D6E-409C-BE32-E72D297353CC}">
              <c16:uniqueId val="{00000000-4050-42BB-82B4-35919E8FB953}"/>
            </c:ext>
          </c:extLst>
        </c:ser>
        <c:ser>
          <c:idx val="1"/>
          <c:order val="1"/>
          <c:tx>
            <c:strRef>
              <c:f>'Supply and Demand by locati (2)'!$D$9</c:f>
              <c:strCache>
                <c:ptCount val="1"/>
                <c:pt idx="0">
                  <c:v>Total candidates</c:v>
                </c:pt>
              </c:strCache>
            </c:strRef>
          </c:tx>
          <c:spPr>
            <a:solidFill>
              <a:srgbClr val="0027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77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 and Demand by locati (2)'!$B$10:$B$14</c:f>
              <c:strCache>
                <c:ptCount val="5"/>
                <c:pt idx="0">
                  <c:v>Durham </c:v>
                </c:pt>
                <c:pt idx="1">
                  <c:v>Newcastle upon tyne </c:v>
                </c:pt>
                <c:pt idx="2">
                  <c:v>Darlington </c:v>
                </c:pt>
                <c:pt idx="3">
                  <c:v>Sunderland District </c:v>
                </c:pt>
                <c:pt idx="4">
                  <c:v>Stockton-on-tees</c:v>
                </c:pt>
              </c:strCache>
            </c:strRef>
          </c:cat>
          <c:val>
            <c:numRef>
              <c:f>'Supply and Demand by locati (2)'!$D$10:$D$14</c:f>
              <c:numCache>
                <c:formatCode>#,##0</c:formatCode>
                <c:ptCount val="5"/>
                <c:pt idx="0">
                  <c:v>591</c:v>
                </c:pt>
                <c:pt idx="1">
                  <c:v>1480</c:v>
                </c:pt>
                <c:pt idx="2" formatCode="General">
                  <c:v>498</c:v>
                </c:pt>
                <c:pt idx="3" formatCode="General">
                  <c:v>288</c:v>
                </c:pt>
                <c:pt idx="4" formatCode="General">
                  <c:v>192</c:v>
                </c:pt>
              </c:numCache>
            </c:numRef>
          </c:val>
          <c:extLst>
            <c:ext xmlns:c16="http://schemas.microsoft.com/office/drawing/2014/chart" uri="{C3380CC4-5D6E-409C-BE32-E72D297353CC}">
              <c16:uniqueId val="{00000001-4050-42BB-82B4-35919E8FB953}"/>
            </c:ext>
          </c:extLst>
        </c:ser>
        <c:dLbls>
          <c:showLegendKey val="0"/>
          <c:showVal val="1"/>
          <c:showCatName val="0"/>
          <c:showSerName val="0"/>
          <c:showPercent val="0"/>
          <c:showBubbleSize val="0"/>
        </c:dLbls>
        <c:gapWidth val="79"/>
        <c:axId val="751639311"/>
        <c:axId val="751633903"/>
      </c:barChart>
      <c:lineChart>
        <c:grouping val="stacked"/>
        <c:varyColors val="0"/>
        <c:ser>
          <c:idx val="2"/>
          <c:order val="2"/>
          <c:tx>
            <c:strRef>
              <c:f>'Supply and Demand by locati (2)'!$E$9</c:f>
              <c:strCache>
                <c:ptCount val="1"/>
                <c:pt idx="0">
                  <c:v>Total Advertisements</c:v>
                </c:pt>
              </c:strCache>
            </c:strRef>
          </c:tx>
          <c:spPr>
            <a:ln w="28575" cap="rnd">
              <a:solidFill>
                <a:srgbClr val="F7911E"/>
              </a:solidFill>
              <a:round/>
            </a:ln>
            <a:effectLst/>
          </c:spPr>
          <c:marker>
            <c:symbol val="diamond"/>
            <c:size val="5"/>
            <c:spPr>
              <a:solidFill>
                <a:srgbClr val="F7911E"/>
              </a:solidFill>
              <a:ln w="9525">
                <a:solidFill>
                  <a:srgbClr val="F7911E"/>
                </a:solidFill>
              </a:ln>
              <a:effectLst/>
            </c:spPr>
          </c:marker>
          <c:dLbls>
            <c:dLbl>
              <c:idx val="2"/>
              <c:layout>
                <c:manualLayout>
                  <c:x val="-3.5509786161540581E-2"/>
                  <c:y val="-0.1058335435888373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0-42BB-82B4-35919E8FB95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 and Demand by locati (2)'!$B$10:$B$14</c:f>
              <c:strCache>
                <c:ptCount val="5"/>
                <c:pt idx="0">
                  <c:v>Durham </c:v>
                </c:pt>
                <c:pt idx="1">
                  <c:v>Newcastle upon tyne </c:v>
                </c:pt>
                <c:pt idx="2">
                  <c:v>Darlington </c:v>
                </c:pt>
                <c:pt idx="3">
                  <c:v>Sunderland District </c:v>
                </c:pt>
                <c:pt idx="4">
                  <c:v>Stockton-on-tees</c:v>
                </c:pt>
              </c:strCache>
            </c:strRef>
          </c:cat>
          <c:val>
            <c:numRef>
              <c:f>'Supply and Demand by locati (2)'!$E$10:$E$14</c:f>
              <c:numCache>
                <c:formatCode>General</c:formatCode>
                <c:ptCount val="5"/>
                <c:pt idx="0">
                  <c:v>109</c:v>
                </c:pt>
                <c:pt idx="1">
                  <c:v>305</c:v>
                </c:pt>
                <c:pt idx="2">
                  <c:v>129</c:v>
                </c:pt>
                <c:pt idx="3">
                  <c:v>18</c:v>
                </c:pt>
                <c:pt idx="4">
                  <c:v>89</c:v>
                </c:pt>
              </c:numCache>
            </c:numRef>
          </c:val>
          <c:smooth val="0"/>
          <c:extLst>
            <c:ext xmlns:c16="http://schemas.microsoft.com/office/drawing/2014/chart" uri="{C3380CC4-5D6E-409C-BE32-E72D297353CC}">
              <c16:uniqueId val="{00000003-4050-42BB-82B4-35919E8FB953}"/>
            </c:ext>
          </c:extLst>
        </c:ser>
        <c:dLbls>
          <c:showLegendKey val="0"/>
          <c:showVal val="1"/>
          <c:showCatName val="0"/>
          <c:showSerName val="0"/>
          <c:showPercent val="0"/>
          <c:showBubbleSize val="0"/>
        </c:dLbls>
        <c:marker val="1"/>
        <c:smooth val="0"/>
        <c:axId val="675757231"/>
        <c:axId val="675756815"/>
      </c:lineChart>
      <c:dateAx>
        <c:axId val="7516393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776"/>
                </a:solidFill>
                <a:latin typeface="Arial" panose="020B0604020202020204" pitchFamily="34" charset="0"/>
                <a:ea typeface="+mn-ea"/>
                <a:cs typeface="Arial" panose="020B0604020202020204" pitchFamily="34" charset="0"/>
              </a:defRPr>
            </a:pPr>
            <a:endParaRPr lang="en-US"/>
          </a:p>
        </c:txPr>
        <c:crossAx val="751633903"/>
        <c:crosses val="autoZero"/>
        <c:auto val="0"/>
        <c:lblOffset val="100"/>
        <c:baseTimeUnit val="days"/>
      </c:dateAx>
      <c:valAx>
        <c:axId val="751633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51639311"/>
        <c:crosses val="autoZero"/>
        <c:crossBetween val="between"/>
      </c:valAx>
      <c:valAx>
        <c:axId val="67575681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675757231"/>
        <c:crosses val="max"/>
        <c:crossBetween val="between"/>
      </c:valAx>
      <c:catAx>
        <c:axId val="675757231"/>
        <c:scaling>
          <c:orientation val="minMax"/>
        </c:scaling>
        <c:delete val="1"/>
        <c:axPos val="t"/>
        <c:numFmt formatCode="General" sourceLinked="1"/>
        <c:majorTickMark val="out"/>
        <c:minorTickMark val="none"/>
        <c:tickLblPos val="nextTo"/>
        <c:crossAx val="675756815"/>
        <c:crosses val="max"/>
        <c:auto val="1"/>
        <c:lblAlgn val="ctr"/>
        <c:lblOffset val="100"/>
        <c:noMultiLvlLbl val="0"/>
      </c:catAx>
      <c:spPr>
        <a:noFill/>
        <a:ln>
          <a:noFill/>
        </a:ln>
        <a:effectLst/>
      </c:spPr>
    </c:plotArea>
    <c:legend>
      <c:legendPos val="b"/>
      <c:layout>
        <c:manualLayout>
          <c:xMode val="edge"/>
          <c:yMode val="edge"/>
          <c:x val="6.9027535045645821E-2"/>
          <c:y val="0.90553416311854262"/>
          <c:w val="0.85688037174654474"/>
          <c:h val="6.96880403884586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092312157694154E-2"/>
          <c:y val="0.11209132298693962"/>
          <c:w val="0.88981537568461166"/>
          <c:h val="0.71368781363198297"/>
        </c:manualLayout>
      </c:layout>
      <c:barChart>
        <c:barDir val="col"/>
        <c:grouping val="clustered"/>
        <c:varyColors val="0"/>
        <c:ser>
          <c:idx val="0"/>
          <c:order val="0"/>
          <c:tx>
            <c:strRef>
              <c:f>'Dashboard (3)'!$C$29</c:f>
              <c:strCache>
                <c:ptCount val="1"/>
                <c:pt idx="0">
                  <c:v>%</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1-E6FA-4CBE-A1DB-A572D98AF935}"/>
              </c:ext>
            </c:extLst>
          </c:dPt>
          <c:dPt>
            <c:idx val="1"/>
            <c:invertIfNegative val="0"/>
            <c:bubble3D val="0"/>
            <c:spPr>
              <a:blipFill>
                <a:blip xmlns:r="http://schemas.openxmlformats.org/officeDocument/2006/relationships" r:embed="rId5"/>
                <a:stretch>
                  <a:fillRect/>
                </a:stretch>
              </a:blipFill>
              <a:ln>
                <a:noFill/>
              </a:ln>
              <a:effectLst/>
            </c:spPr>
            <c:pictureOptions>
              <c:pictureFormat val="stackScale"/>
            </c:pictureOptions>
            <c:extLst>
              <c:ext xmlns:c16="http://schemas.microsoft.com/office/drawing/2014/chart" uri="{C3380CC4-5D6E-409C-BE32-E72D297353CC}">
                <c16:uniqueId val="{00000003-E6FA-4CBE-A1DB-A572D98AF935}"/>
              </c:ext>
            </c:extLst>
          </c:dPt>
          <c:dLbls>
            <c:dLbl>
              <c:idx val="0"/>
              <c:layout>
                <c:manualLayout>
                  <c:x val="0.22537764064511245"/>
                  <c:y val="5.7473683948298278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fld id="{B2CE0AE2-26EA-41E0-8BC8-9BBE834FEDCC}" type="VALUE">
                      <a:rPr lang="en-US" dirty="0">
                        <a:solidFill>
                          <a:srgbClr val="007FA9"/>
                        </a:solidFill>
                      </a:rPr>
                      <a:pPr>
                        <a:defRPr sz="1000" b="1">
                          <a:solidFill>
                            <a:schemeClr val="accent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FA-4CBE-A1DB-A572D98AF935}"/>
                </c:ext>
              </c:extLst>
            </c:dLbl>
            <c:dLbl>
              <c:idx val="1"/>
              <c:layout>
                <c:manualLayout>
                  <c:x val="-0.23458164546578836"/>
                  <c:y val="9.0809217811336551E-2"/>
                </c:manualLayout>
              </c:layout>
              <c:tx>
                <c:rich>
                  <a:bodyPr/>
                  <a:lstStyle/>
                  <a:p>
                    <a:fld id="{71AA1313-F963-47E0-B82B-63F3AD9B2FEC}" type="VALUE">
                      <a:rPr lang="en-US">
                        <a:solidFill>
                          <a:srgbClr val="00BFB3"/>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6FA-4CBE-A1DB-A572D98AF93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'Dashboard (3)'!$B$30:$B$31</c:f>
              <c:strCache>
                <c:ptCount val="2"/>
                <c:pt idx="0">
                  <c:v>Male</c:v>
                </c:pt>
                <c:pt idx="1">
                  <c:v>Female</c:v>
                </c:pt>
              </c:strCache>
            </c:strRef>
          </c:cat>
          <c:val>
            <c:numRef>
              <c:f>'Dashboard (3)'!$C$30:$C$31</c:f>
              <c:numCache>
                <c:formatCode>0%</c:formatCode>
                <c:ptCount val="2"/>
                <c:pt idx="0">
                  <c:v>0.71</c:v>
                </c:pt>
                <c:pt idx="1">
                  <c:v>0.28999999999999998</c:v>
                </c:pt>
              </c:numCache>
            </c:numRef>
          </c:val>
          <c:extLst>
            <c:ext xmlns:c16="http://schemas.microsoft.com/office/drawing/2014/chart" uri="{C3380CC4-5D6E-409C-BE32-E72D297353CC}">
              <c16:uniqueId val="{00000004-E6FA-4CBE-A1DB-A572D98AF935}"/>
            </c:ext>
          </c:extLst>
        </c:ser>
        <c:ser>
          <c:idx val="1"/>
          <c:order val="1"/>
          <c:tx>
            <c:strRef>
              <c:f>'Dashboard (3)'!$D$29</c:f>
              <c:strCache>
                <c:ptCount val="1"/>
                <c:pt idx="0">
                  <c:v>Total %</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6-E6FA-4CBE-A1DB-A572D98AF935}"/>
              </c:ext>
            </c:extLst>
          </c:dPt>
          <c:dPt>
            <c:idx val="1"/>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8-E6FA-4CBE-A1DB-A572D98AF935}"/>
              </c:ext>
            </c:extLst>
          </c:dPt>
          <c:dLbls>
            <c:delete val="1"/>
          </c:dLbls>
          <c:cat>
            <c:strRef>
              <c:f>'Dashboard (3)'!$B$30:$B$31</c:f>
              <c:strCache>
                <c:ptCount val="2"/>
                <c:pt idx="0">
                  <c:v>Male</c:v>
                </c:pt>
                <c:pt idx="1">
                  <c:v>Female</c:v>
                </c:pt>
              </c:strCache>
            </c:strRef>
          </c:cat>
          <c:val>
            <c:numRef>
              <c:f>'Dashboard (3)'!$D$30:$D$31</c:f>
              <c:numCache>
                <c:formatCode>0%</c:formatCode>
                <c:ptCount val="2"/>
                <c:pt idx="0">
                  <c:v>1</c:v>
                </c:pt>
                <c:pt idx="1">
                  <c:v>1</c:v>
                </c:pt>
              </c:numCache>
            </c:numRef>
          </c:val>
          <c:extLst>
            <c:ext xmlns:c16="http://schemas.microsoft.com/office/drawing/2014/chart" uri="{C3380CC4-5D6E-409C-BE32-E72D297353CC}">
              <c16:uniqueId val="{00000009-E6FA-4CBE-A1DB-A572D98AF935}"/>
            </c:ext>
          </c:extLst>
        </c:ser>
        <c:dLbls>
          <c:dLblPos val="outEnd"/>
          <c:showLegendKey val="0"/>
          <c:showVal val="1"/>
          <c:showCatName val="0"/>
          <c:showSerName val="0"/>
          <c:showPercent val="0"/>
          <c:showBubbleSize val="0"/>
        </c:dLbls>
        <c:gapWidth val="0"/>
        <c:overlap val="100"/>
        <c:axId val="1293875152"/>
        <c:axId val="1293861840"/>
      </c:barChart>
      <c:catAx>
        <c:axId val="1293875152"/>
        <c:scaling>
          <c:orientation val="minMax"/>
        </c:scaling>
        <c:delete val="1"/>
        <c:axPos val="b"/>
        <c:numFmt formatCode="General" sourceLinked="1"/>
        <c:majorTickMark val="none"/>
        <c:minorTickMark val="none"/>
        <c:tickLblPos val="nextTo"/>
        <c:crossAx val="1293861840"/>
        <c:crosses val="autoZero"/>
        <c:auto val="1"/>
        <c:lblAlgn val="ctr"/>
        <c:lblOffset val="100"/>
        <c:noMultiLvlLbl val="0"/>
      </c:catAx>
      <c:valAx>
        <c:axId val="1293861840"/>
        <c:scaling>
          <c:orientation val="minMax"/>
        </c:scaling>
        <c:delete val="1"/>
        <c:axPos val="l"/>
        <c:numFmt formatCode="0%" sourceLinked="1"/>
        <c:majorTickMark val="none"/>
        <c:minorTickMark val="none"/>
        <c:tickLblPos val="nextTo"/>
        <c:crossAx val="129387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8">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102746457292015E-2"/>
          <c:y val="0.10965738542883338"/>
          <c:w val="0.86579450708541594"/>
          <c:h val="0.639144782286525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FA9"/>
              </a:solidFill>
              <a:ln>
                <a:noFill/>
              </a:ln>
              <a:effectLst/>
            </c:spPr>
            <c:extLst>
              <c:ext xmlns:c16="http://schemas.microsoft.com/office/drawing/2014/chart" uri="{C3380CC4-5D6E-409C-BE32-E72D297353CC}">
                <c16:uniqueId val="{00000001-6262-493B-9F6F-21121F307DA8}"/>
              </c:ext>
            </c:extLst>
          </c:dPt>
          <c:dPt>
            <c:idx val="1"/>
            <c:invertIfNegative val="0"/>
            <c:bubble3D val="0"/>
            <c:spPr>
              <a:solidFill>
                <a:srgbClr val="00BFB3"/>
              </a:solidFill>
              <a:ln>
                <a:noFill/>
              </a:ln>
              <a:effectLst/>
            </c:spPr>
            <c:extLst>
              <c:ext xmlns:c16="http://schemas.microsoft.com/office/drawing/2014/chart" uri="{C3380CC4-5D6E-409C-BE32-E72D297353CC}">
                <c16:uniqueId val="{00000002-6262-493B-9F6F-21121F307DA8}"/>
              </c:ext>
            </c:extLst>
          </c:dPt>
          <c:dPt>
            <c:idx val="2"/>
            <c:invertIfNegative val="0"/>
            <c:bubble3D val="0"/>
            <c:spPr>
              <a:solidFill>
                <a:srgbClr val="F7911E"/>
              </a:solidFill>
              <a:ln>
                <a:noFill/>
              </a:ln>
              <a:effectLst/>
            </c:spPr>
            <c:extLst>
              <c:ext xmlns:c16="http://schemas.microsoft.com/office/drawing/2014/chart" uri="{C3380CC4-5D6E-409C-BE32-E72D297353CC}">
                <c16:uniqueId val="{00000003-6262-493B-9F6F-21121F307DA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77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(3)'!$B$52:$B$54</c:f>
              <c:strCache>
                <c:ptCount val="3"/>
                <c:pt idx="0">
                  <c:v>0-3 YRS</c:v>
                </c:pt>
                <c:pt idx="1">
                  <c:v>4-7 YRS</c:v>
                </c:pt>
                <c:pt idx="2">
                  <c:v>8+ YRS</c:v>
                </c:pt>
              </c:strCache>
            </c:strRef>
          </c:cat>
          <c:val>
            <c:numRef>
              <c:f>'Dashboard (3)'!$C$52:$C$54</c:f>
              <c:numCache>
                <c:formatCode>0%</c:formatCode>
                <c:ptCount val="3"/>
                <c:pt idx="0">
                  <c:v>0.19</c:v>
                </c:pt>
                <c:pt idx="1">
                  <c:v>0.15</c:v>
                </c:pt>
                <c:pt idx="2">
                  <c:v>0.66</c:v>
                </c:pt>
              </c:numCache>
            </c:numRef>
          </c:val>
          <c:extLst>
            <c:ext xmlns:c16="http://schemas.microsoft.com/office/drawing/2014/chart" uri="{C3380CC4-5D6E-409C-BE32-E72D297353CC}">
              <c16:uniqueId val="{00000000-6262-493B-9F6F-21121F307DA8}"/>
            </c:ext>
          </c:extLst>
        </c:ser>
        <c:dLbls>
          <c:dLblPos val="outEnd"/>
          <c:showLegendKey val="0"/>
          <c:showVal val="1"/>
          <c:showCatName val="0"/>
          <c:showSerName val="0"/>
          <c:showPercent val="0"/>
          <c:showBubbleSize val="0"/>
        </c:dLbls>
        <c:gapWidth val="89"/>
        <c:overlap val="-27"/>
        <c:axId val="1009227904"/>
        <c:axId val="1009226240"/>
      </c:barChart>
      <c:catAx>
        <c:axId val="1009227904"/>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1" i="0" u="none" strike="noStrike" kern="1200" baseline="0">
                <a:solidFill>
                  <a:srgbClr val="002776"/>
                </a:solidFill>
                <a:latin typeface="+mn-lt"/>
                <a:ea typeface="+mn-ea"/>
                <a:cs typeface="+mn-cs"/>
              </a:defRPr>
            </a:pPr>
            <a:endParaRPr lang="en-US"/>
          </a:p>
        </c:txPr>
        <c:crossAx val="1009226240"/>
        <c:crosses val="autoZero"/>
        <c:auto val="1"/>
        <c:lblAlgn val="ctr"/>
        <c:lblOffset val="100"/>
        <c:noMultiLvlLbl val="0"/>
      </c:catAx>
      <c:valAx>
        <c:axId val="1009226240"/>
        <c:scaling>
          <c:orientation val="minMax"/>
        </c:scaling>
        <c:delete val="1"/>
        <c:axPos val="l"/>
        <c:numFmt formatCode="0%" sourceLinked="1"/>
        <c:majorTickMark val="none"/>
        <c:minorTickMark val="none"/>
        <c:tickLblPos val="nextTo"/>
        <c:crossAx val="100922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322175982755"/>
          <c:y val="0.13858274590253378"/>
          <c:w val="0.82523128050058381"/>
          <c:h val="0.5691554686120496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7911E"/>
              </a:solidFill>
              <a:ln>
                <a:noFill/>
              </a:ln>
              <a:effectLst/>
            </c:spPr>
            <c:extLst>
              <c:ext xmlns:c16="http://schemas.microsoft.com/office/drawing/2014/chart" uri="{C3380CC4-5D6E-409C-BE32-E72D297353CC}">
                <c16:uniqueId val="{00000001-575B-4686-BA0B-A4F12B7F338A}"/>
              </c:ext>
            </c:extLst>
          </c:dPt>
          <c:dPt>
            <c:idx val="1"/>
            <c:invertIfNegative val="0"/>
            <c:bubble3D val="0"/>
            <c:spPr>
              <a:solidFill>
                <a:srgbClr val="9356A2"/>
              </a:solidFill>
              <a:ln>
                <a:noFill/>
              </a:ln>
              <a:effectLst/>
            </c:spPr>
            <c:extLst>
              <c:ext xmlns:c16="http://schemas.microsoft.com/office/drawing/2014/chart" uri="{C3380CC4-5D6E-409C-BE32-E72D297353CC}">
                <c16:uniqueId val="{00000003-575B-4686-BA0B-A4F12B7F338A}"/>
              </c:ext>
            </c:extLst>
          </c:dPt>
          <c:dPt>
            <c:idx val="2"/>
            <c:invertIfNegative val="0"/>
            <c:bubble3D val="0"/>
            <c:spPr>
              <a:solidFill>
                <a:srgbClr val="ED5CA2"/>
              </a:solidFill>
              <a:ln>
                <a:noFill/>
              </a:ln>
              <a:effectLst/>
            </c:spPr>
            <c:extLst>
              <c:ext xmlns:c16="http://schemas.microsoft.com/office/drawing/2014/chart" uri="{C3380CC4-5D6E-409C-BE32-E72D297353CC}">
                <c16:uniqueId val="{00000005-575B-4686-BA0B-A4F12B7F338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(3)'!$B$46:$B$48</c:f>
              <c:strCache>
                <c:ptCount val="3"/>
                <c:pt idx="0">
                  <c:v>OTHER</c:v>
                </c:pt>
                <c:pt idx="1">
                  <c:v>ASIAN</c:v>
                </c:pt>
                <c:pt idx="2">
                  <c:v>WHITE</c:v>
                </c:pt>
              </c:strCache>
            </c:strRef>
          </c:cat>
          <c:val>
            <c:numRef>
              <c:f>'Dashboard (3)'!$C$46:$C$48</c:f>
              <c:numCache>
                <c:formatCode>0.00%</c:formatCode>
                <c:ptCount val="3"/>
                <c:pt idx="0">
                  <c:v>1.47E-2</c:v>
                </c:pt>
                <c:pt idx="1">
                  <c:v>2.87E-2</c:v>
                </c:pt>
                <c:pt idx="2">
                  <c:v>0.95660000000000001</c:v>
                </c:pt>
              </c:numCache>
            </c:numRef>
          </c:val>
          <c:extLst>
            <c:ext xmlns:c16="http://schemas.microsoft.com/office/drawing/2014/chart" uri="{C3380CC4-5D6E-409C-BE32-E72D297353CC}">
              <c16:uniqueId val="{0000000A-575B-4686-BA0B-A4F12B7F338A}"/>
            </c:ext>
          </c:extLst>
        </c:ser>
        <c:dLbls>
          <c:dLblPos val="outEnd"/>
          <c:showLegendKey val="0"/>
          <c:showVal val="1"/>
          <c:showCatName val="0"/>
          <c:showSerName val="0"/>
          <c:showPercent val="0"/>
          <c:showBubbleSize val="0"/>
        </c:dLbls>
        <c:gapWidth val="219"/>
        <c:overlap val="-27"/>
        <c:axId val="620526304"/>
        <c:axId val="620527136"/>
      </c:barChart>
      <c:catAx>
        <c:axId val="620526304"/>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crossAx val="620527136"/>
        <c:crosses val="autoZero"/>
        <c:auto val="1"/>
        <c:lblAlgn val="ctr"/>
        <c:lblOffset val="100"/>
        <c:noMultiLvlLbl val="0"/>
      </c:catAx>
      <c:valAx>
        <c:axId val="620527136"/>
        <c:scaling>
          <c:orientation val="minMax"/>
        </c:scaling>
        <c:delete val="1"/>
        <c:axPos val="l"/>
        <c:numFmt formatCode="0.00%" sourceLinked="1"/>
        <c:majorTickMark val="none"/>
        <c:minorTickMark val="none"/>
        <c:tickLblPos val="nextTo"/>
        <c:crossAx val="62052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7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77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(3)'!$B$19:$B$21</c:f>
              <c:strCache>
                <c:ptCount val="3"/>
                <c:pt idx="0">
                  <c:v>LOWER QUARTILE</c:v>
                </c:pt>
                <c:pt idx="1">
                  <c:v>AVERAGE</c:v>
                </c:pt>
                <c:pt idx="2">
                  <c:v>UPPER QUARTILE</c:v>
                </c:pt>
              </c:strCache>
            </c:strRef>
          </c:cat>
          <c:val>
            <c:numRef>
              <c:f>'Dashboard (3)'!$C$19:$C$21</c:f>
              <c:numCache>
                <c:formatCode>"£"#,##0</c:formatCode>
                <c:ptCount val="3"/>
                <c:pt idx="0">
                  <c:v>45000</c:v>
                </c:pt>
                <c:pt idx="1">
                  <c:v>50000</c:v>
                </c:pt>
                <c:pt idx="2">
                  <c:v>55000</c:v>
                </c:pt>
              </c:numCache>
            </c:numRef>
          </c:val>
          <c:extLst>
            <c:ext xmlns:c16="http://schemas.microsoft.com/office/drawing/2014/chart" uri="{C3380CC4-5D6E-409C-BE32-E72D297353CC}">
              <c16:uniqueId val="{00000000-355A-4F76-A6F0-85118D81E075}"/>
            </c:ext>
          </c:extLst>
        </c:ser>
        <c:dLbls>
          <c:showLegendKey val="0"/>
          <c:showVal val="0"/>
          <c:showCatName val="0"/>
          <c:showSerName val="0"/>
          <c:showPercent val="0"/>
          <c:showBubbleSize val="0"/>
        </c:dLbls>
        <c:gapWidth val="219"/>
        <c:overlap val="-27"/>
        <c:axId val="1000730576"/>
        <c:axId val="1000715184"/>
      </c:barChart>
      <c:catAx>
        <c:axId val="100073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776"/>
                </a:solidFill>
                <a:latin typeface="+mn-lt"/>
                <a:ea typeface="+mn-ea"/>
                <a:cs typeface="+mn-cs"/>
              </a:defRPr>
            </a:pPr>
            <a:endParaRPr lang="en-US"/>
          </a:p>
        </c:txPr>
        <c:crossAx val="1000715184"/>
        <c:crosses val="autoZero"/>
        <c:auto val="1"/>
        <c:lblAlgn val="ctr"/>
        <c:lblOffset val="100"/>
        <c:noMultiLvlLbl val="0"/>
      </c:catAx>
      <c:valAx>
        <c:axId val="1000715184"/>
        <c:scaling>
          <c:orientation val="minMax"/>
        </c:scaling>
        <c:delete val="1"/>
        <c:axPos val="l"/>
        <c:numFmt formatCode="&quot;£&quot;#,##0" sourceLinked="1"/>
        <c:majorTickMark val="none"/>
        <c:minorTickMark val="none"/>
        <c:tickLblPos val="nextTo"/>
        <c:crossAx val="100073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'Supply and Demand by locati (3)'!$C$9</c:f>
              <c:strCache>
                <c:ptCount val="1"/>
                <c:pt idx="0">
                  <c:v>Candidates per role</c:v>
                </c:pt>
              </c:strCache>
            </c:strRef>
          </c:tx>
          <c:spPr>
            <a:solidFill>
              <a:srgbClr val="00BFB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FB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 and Demand by locati (3)'!$B$10:$B$14</c:f>
              <c:strCache>
                <c:ptCount val="5"/>
                <c:pt idx="0">
                  <c:v>Durham </c:v>
                </c:pt>
                <c:pt idx="1">
                  <c:v>Newcastle upon tyne </c:v>
                </c:pt>
                <c:pt idx="2">
                  <c:v>Darlington </c:v>
                </c:pt>
                <c:pt idx="3">
                  <c:v>Sunderland District </c:v>
                </c:pt>
                <c:pt idx="4">
                  <c:v>Stockton-on-tees</c:v>
                </c:pt>
              </c:strCache>
            </c:strRef>
          </c:cat>
          <c:val>
            <c:numRef>
              <c:f>'Supply and Demand by locati (3)'!$C$10:$C$14</c:f>
              <c:numCache>
                <c:formatCode>General</c:formatCode>
                <c:ptCount val="5"/>
                <c:pt idx="0">
                  <c:v>5</c:v>
                </c:pt>
                <c:pt idx="1">
                  <c:v>0</c:v>
                </c:pt>
                <c:pt idx="2">
                  <c:v>0</c:v>
                </c:pt>
                <c:pt idx="3">
                  <c:v>0</c:v>
                </c:pt>
                <c:pt idx="4">
                  <c:v>0</c:v>
                </c:pt>
              </c:numCache>
            </c:numRef>
          </c:val>
          <c:extLst>
            <c:ext xmlns:c16="http://schemas.microsoft.com/office/drawing/2014/chart" uri="{C3380CC4-5D6E-409C-BE32-E72D297353CC}">
              <c16:uniqueId val="{00000000-4050-42BB-82B4-35919E8FB953}"/>
            </c:ext>
          </c:extLst>
        </c:ser>
        <c:ser>
          <c:idx val="1"/>
          <c:order val="1"/>
          <c:tx>
            <c:strRef>
              <c:f>'Supply and Demand by locati (3)'!$D$9</c:f>
              <c:strCache>
                <c:ptCount val="1"/>
                <c:pt idx="0">
                  <c:v>Total candidates</c:v>
                </c:pt>
              </c:strCache>
            </c:strRef>
          </c:tx>
          <c:spPr>
            <a:solidFill>
              <a:srgbClr val="0027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77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 and Demand by locati (3)'!$B$10:$B$14</c:f>
              <c:strCache>
                <c:ptCount val="5"/>
                <c:pt idx="0">
                  <c:v>Durham </c:v>
                </c:pt>
                <c:pt idx="1">
                  <c:v>Newcastle upon tyne </c:v>
                </c:pt>
                <c:pt idx="2">
                  <c:v>Darlington </c:v>
                </c:pt>
                <c:pt idx="3">
                  <c:v>Sunderland District </c:v>
                </c:pt>
                <c:pt idx="4">
                  <c:v>Stockton-on-tees</c:v>
                </c:pt>
              </c:strCache>
            </c:strRef>
          </c:cat>
          <c:val>
            <c:numRef>
              <c:f>'Supply and Demand by locati (3)'!$D$10:$D$14</c:f>
              <c:numCache>
                <c:formatCode>General</c:formatCode>
                <c:ptCount val="5"/>
                <c:pt idx="0" formatCode="#,##0">
                  <c:v>53</c:v>
                </c:pt>
                <c:pt idx="1">
                  <c:v>202</c:v>
                </c:pt>
                <c:pt idx="2">
                  <c:v>43</c:v>
                </c:pt>
                <c:pt idx="3">
                  <c:v>27</c:v>
                </c:pt>
                <c:pt idx="4">
                  <c:v>11</c:v>
                </c:pt>
              </c:numCache>
            </c:numRef>
          </c:val>
          <c:extLst>
            <c:ext xmlns:c16="http://schemas.microsoft.com/office/drawing/2014/chart" uri="{C3380CC4-5D6E-409C-BE32-E72D297353CC}">
              <c16:uniqueId val="{00000001-4050-42BB-82B4-35919E8FB953}"/>
            </c:ext>
          </c:extLst>
        </c:ser>
        <c:dLbls>
          <c:showLegendKey val="0"/>
          <c:showVal val="1"/>
          <c:showCatName val="0"/>
          <c:showSerName val="0"/>
          <c:showPercent val="0"/>
          <c:showBubbleSize val="0"/>
        </c:dLbls>
        <c:gapWidth val="79"/>
        <c:axId val="751639311"/>
        <c:axId val="751633903"/>
      </c:barChart>
      <c:lineChart>
        <c:grouping val="stacked"/>
        <c:varyColors val="0"/>
        <c:ser>
          <c:idx val="2"/>
          <c:order val="2"/>
          <c:tx>
            <c:strRef>
              <c:f>'Supply and Demand by locati (3)'!$E$9</c:f>
              <c:strCache>
                <c:ptCount val="1"/>
                <c:pt idx="0">
                  <c:v>Total Advertisements</c:v>
                </c:pt>
              </c:strCache>
            </c:strRef>
          </c:tx>
          <c:spPr>
            <a:ln w="28575" cap="rnd">
              <a:solidFill>
                <a:srgbClr val="F7911E"/>
              </a:solidFill>
              <a:round/>
            </a:ln>
            <a:effectLst/>
          </c:spPr>
          <c:marker>
            <c:symbol val="diamond"/>
            <c:size val="5"/>
            <c:spPr>
              <a:solidFill>
                <a:srgbClr val="F7911E"/>
              </a:solidFill>
              <a:ln w="9525">
                <a:solidFill>
                  <a:srgbClr val="F7911E"/>
                </a:solidFill>
              </a:ln>
              <a:effectLst/>
            </c:spPr>
          </c:marker>
          <c:dLbls>
            <c:dLbl>
              <c:idx val="1"/>
              <c:layout>
                <c:manualLayout>
                  <c:x val="-1.970113125081626E-2"/>
                  <c:y val="-3.5070987411448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BC-4E57-9A63-60DF5D5CF9DE}"/>
                </c:ext>
              </c:extLst>
            </c:dLbl>
            <c:dLbl>
              <c:idx val="2"/>
              <c:layout>
                <c:manualLayout>
                  <c:x val="-1.2719219100961169E-2"/>
                  <c:y val="-3.1499993171473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0-42BB-82B4-35919E8FB953}"/>
                </c:ext>
              </c:extLst>
            </c:dLbl>
            <c:dLbl>
              <c:idx val="3"/>
              <c:layout>
                <c:manualLayout>
                  <c:x val="-1.9701031554789448E-2"/>
                  <c:y val="-4.333009032514857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6740867096223607E-2"/>
                      <c:h val="5.7753076576397874E-2"/>
                    </c:manualLayout>
                  </c15:layout>
                </c:ext>
                <c:ext xmlns:c16="http://schemas.microsoft.com/office/drawing/2014/chart" uri="{C3380CC4-5D6E-409C-BE32-E72D297353CC}">
                  <c16:uniqueId val="{00000000-8EBC-4E57-9A63-60DF5D5CF9D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 and Demand by locati (3)'!$B$10:$B$14</c:f>
              <c:strCache>
                <c:ptCount val="5"/>
                <c:pt idx="0">
                  <c:v>Durham </c:v>
                </c:pt>
                <c:pt idx="1">
                  <c:v>Newcastle upon tyne </c:v>
                </c:pt>
                <c:pt idx="2">
                  <c:v>Darlington </c:v>
                </c:pt>
                <c:pt idx="3">
                  <c:v>Sunderland District </c:v>
                </c:pt>
                <c:pt idx="4">
                  <c:v>Stockton-on-tees</c:v>
                </c:pt>
              </c:strCache>
            </c:strRef>
          </c:cat>
          <c:val>
            <c:numRef>
              <c:f>'Supply and Demand by locati (3)'!$E$10:$E$14</c:f>
              <c:numCache>
                <c:formatCode>General</c:formatCode>
                <c:ptCount val="5"/>
                <c:pt idx="0">
                  <c:v>10</c:v>
                </c:pt>
                <c:pt idx="1">
                  <c:v>0</c:v>
                </c:pt>
                <c:pt idx="2">
                  <c:v>0</c:v>
                </c:pt>
                <c:pt idx="3">
                  <c:v>0</c:v>
                </c:pt>
                <c:pt idx="4">
                  <c:v>0</c:v>
                </c:pt>
              </c:numCache>
            </c:numRef>
          </c:val>
          <c:smooth val="0"/>
          <c:extLst>
            <c:ext xmlns:c16="http://schemas.microsoft.com/office/drawing/2014/chart" uri="{C3380CC4-5D6E-409C-BE32-E72D297353CC}">
              <c16:uniqueId val="{00000003-4050-42BB-82B4-35919E8FB953}"/>
            </c:ext>
          </c:extLst>
        </c:ser>
        <c:dLbls>
          <c:showLegendKey val="0"/>
          <c:showVal val="1"/>
          <c:showCatName val="0"/>
          <c:showSerName val="0"/>
          <c:showPercent val="0"/>
          <c:showBubbleSize val="0"/>
        </c:dLbls>
        <c:marker val="1"/>
        <c:smooth val="0"/>
        <c:axId val="675757231"/>
        <c:axId val="675756815"/>
      </c:lineChart>
      <c:dateAx>
        <c:axId val="7516393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776"/>
                </a:solidFill>
                <a:latin typeface="Arial" panose="020B0604020202020204" pitchFamily="34" charset="0"/>
                <a:ea typeface="+mn-ea"/>
                <a:cs typeface="Arial" panose="020B0604020202020204" pitchFamily="34" charset="0"/>
              </a:defRPr>
            </a:pPr>
            <a:endParaRPr lang="en-US"/>
          </a:p>
        </c:txPr>
        <c:crossAx val="751633903"/>
        <c:crosses val="autoZero"/>
        <c:auto val="0"/>
        <c:lblOffset val="100"/>
        <c:baseTimeUnit val="days"/>
      </c:dateAx>
      <c:valAx>
        <c:axId val="751633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51639311"/>
        <c:crosses val="autoZero"/>
        <c:crossBetween val="between"/>
      </c:valAx>
      <c:valAx>
        <c:axId val="67575681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675757231"/>
        <c:crosses val="max"/>
        <c:crossBetween val="between"/>
      </c:valAx>
      <c:catAx>
        <c:axId val="675757231"/>
        <c:scaling>
          <c:orientation val="minMax"/>
        </c:scaling>
        <c:delete val="1"/>
        <c:axPos val="t"/>
        <c:numFmt formatCode="General" sourceLinked="1"/>
        <c:majorTickMark val="out"/>
        <c:minorTickMark val="none"/>
        <c:tickLblPos val="nextTo"/>
        <c:crossAx val="675756815"/>
        <c:crosses val="max"/>
        <c:auto val="1"/>
        <c:lblAlgn val="ctr"/>
        <c:lblOffset val="100"/>
        <c:noMultiLvlLbl val="0"/>
      </c:catAx>
      <c:spPr>
        <a:noFill/>
        <a:ln>
          <a:noFill/>
        </a:ln>
        <a:effectLst/>
      </c:spPr>
    </c:plotArea>
    <c:legend>
      <c:legendPos val="b"/>
      <c:layout>
        <c:manualLayout>
          <c:xMode val="edge"/>
          <c:yMode val="edge"/>
          <c:x val="6.9027535045645821E-2"/>
          <c:y val="0.90553416311854262"/>
          <c:w val="0.85688037174654474"/>
          <c:h val="6.96880403884586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Invest in training</c:v>
                </c:pt>
                <c:pt idx="1">
                  <c:v>Allow time during working hours to complete training</c:v>
                </c:pt>
                <c:pt idx="2">
                  <c:v>Allow time off to attend relevant conferences/talks</c:v>
                </c:pt>
                <c:pt idx="3">
                  <c:v>Provide access to online training tools</c:v>
                </c:pt>
              </c:strCache>
            </c:strRef>
          </c:cat>
          <c:val>
            <c:numRef>
              <c:f>Sheet1!$B$2:$B$5</c:f>
              <c:numCache>
                <c:formatCode>0%</c:formatCode>
                <c:ptCount val="4"/>
                <c:pt idx="0">
                  <c:v>0.44</c:v>
                </c:pt>
                <c:pt idx="1">
                  <c:v>0.42</c:v>
                </c:pt>
                <c:pt idx="2">
                  <c:v>0.28999999999999998</c:v>
                </c:pt>
                <c:pt idx="3">
                  <c:v>0.24</c:v>
                </c:pt>
              </c:numCache>
            </c:numRef>
          </c:val>
          <c:extLst>
            <c:ext xmlns:c16="http://schemas.microsoft.com/office/drawing/2014/chart" uri="{C3380CC4-5D6E-409C-BE32-E72D297353CC}">
              <c16:uniqueId val="{00000000-8433-4933-9511-8FCBFE1EDE8C}"/>
            </c:ext>
          </c:extLst>
        </c:ser>
        <c:dLbls>
          <c:showLegendKey val="0"/>
          <c:showVal val="0"/>
          <c:showCatName val="0"/>
          <c:showSerName val="0"/>
          <c:showPercent val="0"/>
          <c:showBubbleSize val="0"/>
        </c:dLbls>
        <c:gapWidth val="219"/>
        <c:overlap val="-27"/>
        <c:axId val="535678767"/>
        <c:axId val="516579503"/>
      </c:barChart>
      <c:catAx>
        <c:axId val="535678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6579503"/>
        <c:crosses val="autoZero"/>
        <c:auto val="1"/>
        <c:lblAlgn val="ctr"/>
        <c:lblOffset val="100"/>
        <c:noMultiLvlLbl val="0"/>
      </c:catAx>
      <c:valAx>
        <c:axId val="516579503"/>
        <c:scaling>
          <c:orientation val="minMax"/>
        </c:scaling>
        <c:delete val="1"/>
        <c:axPos val="l"/>
        <c:numFmt formatCode="0%" sourceLinked="1"/>
        <c:majorTickMark val="none"/>
        <c:minorTickMark val="none"/>
        <c:tickLblPos val="nextTo"/>
        <c:crossAx val="535678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Process took too long</c:v>
                </c:pt>
                <c:pt idx="1">
                  <c:v>People and culture were not as expected</c:v>
                </c:pt>
                <c:pt idx="2">
                  <c:v>Lack of communication during the application process</c:v>
                </c:pt>
              </c:strCache>
            </c:strRef>
          </c:cat>
          <c:val>
            <c:numRef>
              <c:f>Sheet1!$B$2:$B$4</c:f>
              <c:numCache>
                <c:formatCode>0%</c:formatCode>
                <c:ptCount val="3"/>
                <c:pt idx="0">
                  <c:v>0.44</c:v>
                </c:pt>
                <c:pt idx="1">
                  <c:v>0.43</c:v>
                </c:pt>
                <c:pt idx="2">
                  <c:v>0.38</c:v>
                </c:pt>
              </c:numCache>
            </c:numRef>
          </c:val>
          <c:extLst>
            <c:ext xmlns:c16="http://schemas.microsoft.com/office/drawing/2014/chart" uri="{C3380CC4-5D6E-409C-BE32-E72D297353CC}">
              <c16:uniqueId val="{00000000-F074-4170-8A70-4366EA26F6A4}"/>
            </c:ext>
          </c:extLst>
        </c:ser>
        <c:dLbls>
          <c:showLegendKey val="0"/>
          <c:showVal val="0"/>
          <c:showCatName val="0"/>
          <c:showSerName val="0"/>
          <c:showPercent val="0"/>
          <c:showBubbleSize val="0"/>
        </c:dLbls>
        <c:gapWidth val="219"/>
        <c:overlap val="-27"/>
        <c:axId val="535678767"/>
        <c:axId val="516579503"/>
      </c:barChart>
      <c:catAx>
        <c:axId val="535678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6579503"/>
        <c:crosses val="autoZero"/>
        <c:auto val="1"/>
        <c:lblAlgn val="ctr"/>
        <c:lblOffset val="100"/>
        <c:noMultiLvlLbl val="0"/>
      </c:catAx>
      <c:valAx>
        <c:axId val="516579503"/>
        <c:scaling>
          <c:orientation val="minMax"/>
        </c:scaling>
        <c:delete val="1"/>
        <c:axPos val="l"/>
        <c:numFmt formatCode="0%" sourceLinked="1"/>
        <c:majorTickMark val="none"/>
        <c:minorTickMark val="none"/>
        <c:tickLblPos val="nextTo"/>
        <c:crossAx val="535678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092312157694154E-2"/>
          <c:y val="0.11209132298693962"/>
          <c:w val="0.88981537568461166"/>
          <c:h val="0.71368781363198297"/>
        </c:manualLayout>
      </c:layout>
      <c:barChart>
        <c:barDir val="col"/>
        <c:grouping val="clustered"/>
        <c:varyColors val="0"/>
        <c:ser>
          <c:idx val="0"/>
          <c:order val="0"/>
          <c:tx>
            <c:strRef>
              <c:f>Dashboard!$C$29</c:f>
              <c:strCache>
                <c:ptCount val="1"/>
                <c:pt idx="0">
                  <c:v>%</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1-E6FA-4CBE-A1DB-A572D98AF935}"/>
              </c:ext>
            </c:extLst>
          </c:dPt>
          <c:dPt>
            <c:idx val="1"/>
            <c:invertIfNegative val="0"/>
            <c:bubble3D val="0"/>
            <c:spPr>
              <a:blipFill>
                <a:blip xmlns:r="http://schemas.openxmlformats.org/officeDocument/2006/relationships" r:embed="rId5"/>
                <a:stretch>
                  <a:fillRect/>
                </a:stretch>
              </a:blipFill>
              <a:ln>
                <a:noFill/>
              </a:ln>
              <a:effectLst/>
            </c:spPr>
            <c:pictureOptions>
              <c:pictureFormat val="stackScale"/>
            </c:pictureOptions>
            <c:extLst>
              <c:ext xmlns:c16="http://schemas.microsoft.com/office/drawing/2014/chart" uri="{C3380CC4-5D6E-409C-BE32-E72D297353CC}">
                <c16:uniqueId val="{00000003-E6FA-4CBE-A1DB-A572D98AF935}"/>
              </c:ext>
            </c:extLst>
          </c:dPt>
          <c:dLbls>
            <c:dLbl>
              <c:idx val="0"/>
              <c:layout>
                <c:manualLayout>
                  <c:x val="0.22537764064511245"/>
                  <c:y val="-2.1620827141748573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fld id="{B2CE0AE2-26EA-41E0-8BC8-9BBE834FEDCC}" type="VALUE">
                      <a:rPr lang="en-US" dirty="0">
                        <a:solidFill>
                          <a:srgbClr val="007FA9"/>
                        </a:solidFill>
                      </a:rPr>
                      <a:pPr>
                        <a:defRPr sz="1000" b="1">
                          <a:solidFill>
                            <a:schemeClr val="accent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FA-4CBE-A1DB-A572D98AF935}"/>
                </c:ext>
              </c:extLst>
            </c:dLbl>
            <c:dLbl>
              <c:idx val="1"/>
              <c:layout>
                <c:manualLayout>
                  <c:x val="-0.21955646942278084"/>
                  <c:y val="0.17781318001038809"/>
                </c:manualLayout>
              </c:layout>
              <c:tx>
                <c:rich>
                  <a:bodyPr/>
                  <a:lstStyle/>
                  <a:p>
                    <a:fld id="{71AA1313-F963-47E0-B82B-63F3AD9B2FEC}" type="VALUE">
                      <a:rPr lang="en-US">
                        <a:solidFill>
                          <a:srgbClr val="00BFB3"/>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6FA-4CBE-A1DB-A572D98AF93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Dashboard!$B$30:$B$31</c:f>
              <c:strCache>
                <c:ptCount val="2"/>
                <c:pt idx="0">
                  <c:v>Male</c:v>
                </c:pt>
                <c:pt idx="1">
                  <c:v>Female</c:v>
                </c:pt>
              </c:strCache>
            </c:strRef>
          </c:cat>
          <c:val>
            <c:numRef>
              <c:f>Dashboard!$C$30:$C$31</c:f>
              <c:numCache>
                <c:formatCode>0%</c:formatCode>
                <c:ptCount val="2"/>
                <c:pt idx="0">
                  <c:v>0.56000000000000005</c:v>
                </c:pt>
                <c:pt idx="1">
                  <c:v>0.44</c:v>
                </c:pt>
              </c:numCache>
            </c:numRef>
          </c:val>
          <c:extLst>
            <c:ext xmlns:c16="http://schemas.microsoft.com/office/drawing/2014/chart" uri="{C3380CC4-5D6E-409C-BE32-E72D297353CC}">
              <c16:uniqueId val="{00000004-E6FA-4CBE-A1DB-A572D98AF935}"/>
            </c:ext>
          </c:extLst>
        </c:ser>
        <c:ser>
          <c:idx val="1"/>
          <c:order val="1"/>
          <c:tx>
            <c:strRef>
              <c:f>Dashboard!$D$29</c:f>
              <c:strCache>
                <c:ptCount val="1"/>
                <c:pt idx="0">
                  <c:v>Total %</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6-E6FA-4CBE-A1DB-A572D98AF935}"/>
              </c:ext>
            </c:extLst>
          </c:dPt>
          <c:dPt>
            <c:idx val="1"/>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8-E6FA-4CBE-A1DB-A572D98AF935}"/>
              </c:ext>
            </c:extLst>
          </c:dPt>
          <c:dLbls>
            <c:delete val="1"/>
          </c:dLbls>
          <c:cat>
            <c:strRef>
              <c:f>Dashboard!$B$30:$B$31</c:f>
              <c:strCache>
                <c:ptCount val="2"/>
                <c:pt idx="0">
                  <c:v>Male</c:v>
                </c:pt>
                <c:pt idx="1">
                  <c:v>Female</c:v>
                </c:pt>
              </c:strCache>
            </c:strRef>
          </c:cat>
          <c:val>
            <c:numRef>
              <c:f>Dashboard!$D$30:$D$31</c:f>
              <c:numCache>
                <c:formatCode>0%</c:formatCode>
                <c:ptCount val="2"/>
                <c:pt idx="0">
                  <c:v>1</c:v>
                </c:pt>
                <c:pt idx="1">
                  <c:v>1</c:v>
                </c:pt>
              </c:numCache>
            </c:numRef>
          </c:val>
          <c:extLst>
            <c:ext xmlns:c16="http://schemas.microsoft.com/office/drawing/2014/chart" uri="{C3380CC4-5D6E-409C-BE32-E72D297353CC}">
              <c16:uniqueId val="{00000009-E6FA-4CBE-A1DB-A572D98AF935}"/>
            </c:ext>
          </c:extLst>
        </c:ser>
        <c:dLbls>
          <c:dLblPos val="outEnd"/>
          <c:showLegendKey val="0"/>
          <c:showVal val="1"/>
          <c:showCatName val="0"/>
          <c:showSerName val="0"/>
          <c:showPercent val="0"/>
          <c:showBubbleSize val="0"/>
        </c:dLbls>
        <c:gapWidth val="0"/>
        <c:overlap val="100"/>
        <c:axId val="1293875152"/>
        <c:axId val="1293861840"/>
      </c:barChart>
      <c:catAx>
        <c:axId val="1293875152"/>
        <c:scaling>
          <c:orientation val="minMax"/>
        </c:scaling>
        <c:delete val="1"/>
        <c:axPos val="b"/>
        <c:numFmt formatCode="General" sourceLinked="1"/>
        <c:majorTickMark val="none"/>
        <c:minorTickMark val="none"/>
        <c:tickLblPos val="nextTo"/>
        <c:crossAx val="1293861840"/>
        <c:crosses val="autoZero"/>
        <c:auto val="1"/>
        <c:lblAlgn val="ctr"/>
        <c:lblOffset val="100"/>
        <c:noMultiLvlLbl val="0"/>
      </c:catAx>
      <c:valAx>
        <c:axId val="1293861840"/>
        <c:scaling>
          <c:orientation val="minMax"/>
        </c:scaling>
        <c:delete val="1"/>
        <c:axPos val="l"/>
        <c:numFmt formatCode="0%" sourceLinked="1"/>
        <c:majorTickMark val="none"/>
        <c:minorTickMark val="none"/>
        <c:tickLblPos val="nextTo"/>
        <c:crossAx val="129387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8">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102746457292015E-2"/>
          <c:y val="0.10965738542883338"/>
          <c:w val="0.86579450708541594"/>
          <c:h val="0.639144782286525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FA9"/>
              </a:solidFill>
              <a:ln>
                <a:noFill/>
              </a:ln>
              <a:effectLst/>
            </c:spPr>
            <c:extLst>
              <c:ext xmlns:c16="http://schemas.microsoft.com/office/drawing/2014/chart" uri="{C3380CC4-5D6E-409C-BE32-E72D297353CC}">
                <c16:uniqueId val="{00000001-6262-493B-9F6F-21121F307DA8}"/>
              </c:ext>
            </c:extLst>
          </c:dPt>
          <c:dPt>
            <c:idx val="1"/>
            <c:invertIfNegative val="0"/>
            <c:bubble3D val="0"/>
            <c:spPr>
              <a:solidFill>
                <a:srgbClr val="00BFB3"/>
              </a:solidFill>
              <a:ln>
                <a:noFill/>
              </a:ln>
              <a:effectLst/>
            </c:spPr>
            <c:extLst>
              <c:ext xmlns:c16="http://schemas.microsoft.com/office/drawing/2014/chart" uri="{C3380CC4-5D6E-409C-BE32-E72D297353CC}">
                <c16:uniqueId val="{00000002-6262-493B-9F6F-21121F307DA8}"/>
              </c:ext>
            </c:extLst>
          </c:dPt>
          <c:dPt>
            <c:idx val="2"/>
            <c:invertIfNegative val="0"/>
            <c:bubble3D val="0"/>
            <c:spPr>
              <a:solidFill>
                <a:srgbClr val="F7911E"/>
              </a:solidFill>
              <a:ln>
                <a:noFill/>
              </a:ln>
              <a:effectLst/>
            </c:spPr>
            <c:extLst>
              <c:ext xmlns:c16="http://schemas.microsoft.com/office/drawing/2014/chart" uri="{C3380CC4-5D6E-409C-BE32-E72D297353CC}">
                <c16:uniqueId val="{00000003-6262-493B-9F6F-21121F307DA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77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Dashboard!$B$52:$B$54</c:f>
              <c:strCache>
                <c:ptCount val="3"/>
                <c:pt idx="0">
                  <c:v>0-3 YRS</c:v>
                </c:pt>
                <c:pt idx="1">
                  <c:v>4-7 YRS</c:v>
                </c:pt>
                <c:pt idx="2">
                  <c:v>8+ YRS</c:v>
                </c:pt>
              </c:strCache>
            </c:strRef>
          </c:cat>
          <c:val>
            <c:numRef>
              <c:f>Dashboard!$C$52:$C$54</c:f>
              <c:numCache>
                <c:formatCode>0%</c:formatCode>
                <c:ptCount val="3"/>
                <c:pt idx="0">
                  <c:v>0.15</c:v>
                </c:pt>
                <c:pt idx="1">
                  <c:v>0.16</c:v>
                </c:pt>
                <c:pt idx="2">
                  <c:v>0.69</c:v>
                </c:pt>
              </c:numCache>
            </c:numRef>
          </c:val>
          <c:extLst>
            <c:ext xmlns:c16="http://schemas.microsoft.com/office/drawing/2014/chart" uri="{C3380CC4-5D6E-409C-BE32-E72D297353CC}">
              <c16:uniqueId val="{00000000-6262-493B-9F6F-21121F307DA8}"/>
            </c:ext>
          </c:extLst>
        </c:ser>
        <c:dLbls>
          <c:dLblPos val="outEnd"/>
          <c:showLegendKey val="0"/>
          <c:showVal val="1"/>
          <c:showCatName val="0"/>
          <c:showSerName val="0"/>
          <c:showPercent val="0"/>
          <c:showBubbleSize val="0"/>
        </c:dLbls>
        <c:gapWidth val="89"/>
        <c:overlap val="-27"/>
        <c:axId val="1009227904"/>
        <c:axId val="1009226240"/>
      </c:barChart>
      <c:catAx>
        <c:axId val="1009227904"/>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1" i="0" u="none" strike="noStrike" kern="1200" baseline="0">
                <a:solidFill>
                  <a:srgbClr val="002776"/>
                </a:solidFill>
                <a:latin typeface="+mn-lt"/>
                <a:ea typeface="+mn-ea"/>
                <a:cs typeface="+mn-cs"/>
              </a:defRPr>
            </a:pPr>
            <a:endParaRPr lang="en-US"/>
          </a:p>
        </c:txPr>
        <c:crossAx val="1009226240"/>
        <c:crosses val="autoZero"/>
        <c:auto val="1"/>
        <c:lblAlgn val="ctr"/>
        <c:lblOffset val="100"/>
        <c:noMultiLvlLbl val="0"/>
      </c:catAx>
      <c:valAx>
        <c:axId val="1009226240"/>
        <c:scaling>
          <c:orientation val="minMax"/>
        </c:scaling>
        <c:delete val="1"/>
        <c:axPos val="l"/>
        <c:numFmt formatCode="0%" sourceLinked="1"/>
        <c:majorTickMark val="none"/>
        <c:minorTickMark val="none"/>
        <c:tickLblPos val="nextTo"/>
        <c:crossAx val="100922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783891501419409E-2"/>
          <c:y val="0.25992789635024544"/>
          <c:w val="0.91843221699716115"/>
          <c:h val="0.51674332859312988"/>
        </c:manualLayout>
      </c:layout>
      <c:barChart>
        <c:barDir val="col"/>
        <c:grouping val="clustered"/>
        <c:varyColors val="0"/>
        <c:ser>
          <c:idx val="0"/>
          <c:order val="0"/>
          <c:spPr>
            <a:solidFill>
              <a:srgbClr val="0027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Dashboard!$B$19:$B$21</c:f>
              <c:strCache>
                <c:ptCount val="3"/>
                <c:pt idx="0">
                  <c:v>LOWER QUARTILE</c:v>
                </c:pt>
                <c:pt idx="1">
                  <c:v>AVERAGE</c:v>
                </c:pt>
                <c:pt idx="2">
                  <c:v>UPPER QUARTILE</c:v>
                </c:pt>
              </c:strCache>
            </c:strRef>
          </c:cat>
          <c:val>
            <c:numRef>
              <c:f>Dashboard!$C$19:$C$21</c:f>
              <c:numCache>
                <c:formatCode>"£"#,##0</c:formatCode>
                <c:ptCount val="3"/>
                <c:pt idx="0">
                  <c:v>40000</c:v>
                </c:pt>
                <c:pt idx="1">
                  <c:v>45000</c:v>
                </c:pt>
                <c:pt idx="2">
                  <c:v>55000</c:v>
                </c:pt>
              </c:numCache>
            </c:numRef>
          </c:val>
          <c:extLst>
            <c:ext xmlns:c16="http://schemas.microsoft.com/office/drawing/2014/chart" uri="{C3380CC4-5D6E-409C-BE32-E72D297353CC}">
              <c16:uniqueId val="{00000000-0532-4934-A612-A159600DBE90}"/>
            </c:ext>
          </c:extLst>
        </c:ser>
        <c:dLbls>
          <c:showLegendKey val="0"/>
          <c:showVal val="0"/>
          <c:showCatName val="0"/>
          <c:showSerName val="0"/>
          <c:showPercent val="0"/>
          <c:showBubbleSize val="0"/>
        </c:dLbls>
        <c:gapWidth val="219"/>
        <c:overlap val="-27"/>
        <c:axId val="1000730576"/>
        <c:axId val="1000715184"/>
      </c:barChart>
      <c:catAx>
        <c:axId val="100073057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en-US"/>
          </a:p>
        </c:txPr>
        <c:crossAx val="1000715184"/>
        <c:crosses val="autoZero"/>
        <c:auto val="1"/>
        <c:lblAlgn val="ctr"/>
        <c:lblOffset val="100"/>
        <c:noMultiLvlLbl val="0"/>
      </c:catAx>
      <c:valAx>
        <c:axId val="1000715184"/>
        <c:scaling>
          <c:orientation val="minMax"/>
        </c:scaling>
        <c:delete val="1"/>
        <c:axPos val="l"/>
        <c:numFmt formatCode="&quot;£&quot;#,##0" sourceLinked="1"/>
        <c:majorTickMark val="none"/>
        <c:minorTickMark val="none"/>
        <c:tickLblPos val="nextTo"/>
        <c:crossAx val="100073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322175982755"/>
          <c:y val="0.13858274590253378"/>
          <c:w val="0.82523128050058381"/>
          <c:h val="0.5691554686120496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7911E"/>
              </a:solidFill>
              <a:ln>
                <a:noFill/>
              </a:ln>
              <a:effectLst/>
            </c:spPr>
            <c:extLst>
              <c:ext xmlns:c16="http://schemas.microsoft.com/office/drawing/2014/chart" uri="{C3380CC4-5D6E-409C-BE32-E72D297353CC}">
                <c16:uniqueId val="{00000001-575B-4686-BA0B-A4F12B7F338A}"/>
              </c:ext>
            </c:extLst>
          </c:dPt>
          <c:dPt>
            <c:idx val="1"/>
            <c:invertIfNegative val="0"/>
            <c:bubble3D val="0"/>
            <c:spPr>
              <a:solidFill>
                <a:srgbClr val="9356A2"/>
              </a:solidFill>
              <a:ln>
                <a:noFill/>
              </a:ln>
              <a:effectLst/>
            </c:spPr>
            <c:extLst>
              <c:ext xmlns:c16="http://schemas.microsoft.com/office/drawing/2014/chart" uri="{C3380CC4-5D6E-409C-BE32-E72D297353CC}">
                <c16:uniqueId val="{00000003-575B-4686-BA0B-A4F12B7F338A}"/>
              </c:ext>
            </c:extLst>
          </c:dPt>
          <c:dPt>
            <c:idx val="2"/>
            <c:invertIfNegative val="0"/>
            <c:bubble3D val="0"/>
            <c:spPr>
              <a:solidFill>
                <a:srgbClr val="ED5CA2"/>
              </a:solidFill>
              <a:ln>
                <a:noFill/>
              </a:ln>
              <a:effectLst/>
            </c:spPr>
            <c:extLst>
              <c:ext xmlns:c16="http://schemas.microsoft.com/office/drawing/2014/chart" uri="{C3380CC4-5D6E-409C-BE32-E72D297353CC}">
                <c16:uniqueId val="{00000005-575B-4686-BA0B-A4F12B7F338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Dashboard!$B$46:$B$48</c:f>
              <c:strCache>
                <c:ptCount val="3"/>
                <c:pt idx="0">
                  <c:v>OTHER</c:v>
                </c:pt>
                <c:pt idx="1">
                  <c:v>ASIAN</c:v>
                </c:pt>
                <c:pt idx="2">
                  <c:v>WHITE</c:v>
                </c:pt>
              </c:strCache>
            </c:strRef>
          </c:cat>
          <c:val>
            <c:numRef>
              <c:f>Dashboard!$C$46:$C$48</c:f>
              <c:numCache>
                <c:formatCode>0.00%</c:formatCode>
                <c:ptCount val="3"/>
                <c:pt idx="0">
                  <c:v>6.3E-3</c:v>
                </c:pt>
                <c:pt idx="1">
                  <c:v>6.6699999999999995E-2</c:v>
                </c:pt>
                <c:pt idx="2">
                  <c:v>0.92700000000000005</c:v>
                </c:pt>
              </c:numCache>
            </c:numRef>
          </c:val>
          <c:extLst>
            <c:ext xmlns:c16="http://schemas.microsoft.com/office/drawing/2014/chart" uri="{C3380CC4-5D6E-409C-BE32-E72D297353CC}">
              <c16:uniqueId val="{0000000A-575B-4686-BA0B-A4F12B7F338A}"/>
            </c:ext>
          </c:extLst>
        </c:ser>
        <c:dLbls>
          <c:dLblPos val="outEnd"/>
          <c:showLegendKey val="0"/>
          <c:showVal val="1"/>
          <c:showCatName val="0"/>
          <c:showSerName val="0"/>
          <c:showPercent val="0"/>
          <c:showBubbleSize val="0"/>
        </c:dLbls>
        <c:gapWidth val="219"/>
        <c:overlap val="-27"/>
        <c:axId val="620526304"/>
        <c:axId val="620527136"/>
      </c:barChart>
      <c:catAx>
        <c:axId val="620526304"/>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crossAx val="620527136"/>
        <c:crosses val="autoZero"/>
        <c:auto val="1"/>
        <c:lblAlgn val="ctr"/>
        <c:lblOffset val="100"/>
        <c:noMultiLvlLbl val="0"/>
      </c:catAx>
      <c:valAx>
        <c:axId val="620527136"/>
        <c:scaling>
          <c:orientation val="minMax"/>
        </c:scaling>
        <c:delete val="1"/>
        <c:axPos val="l"/>
        <c:numFmt formatCode="0.00%" sourceLinked="1"/>
        <c:majorTickMark val="none"/>
        <c:minorTickMark val="none"/>
        <c:tickLblPos val="nextTo"/>
        <c:crossAx val="62052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'Supply and Demand by location'!$C$9</c:f>
              <c:strCache>
                <c:ptCount val="1"/>
                <c:pt idx="0">
                  <c:v>Candidates per role</c:v>
                </c:pt>
              </c:strCache>
            </c:strRef>
          </c:tx>
          <c:spPr>
            <a:solidFill>
              <a:srgbClr val="00BFB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FB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 and Demand by location'!$B$10:$B$14</c:f>
              <c:strCache>
                <c:ptCount val="5"/>
                <c:pt idx="0">
                  <c:v>Durham </c:v>
                </c:pt>
                <c:pt idx="1">
                  <c:v>Newcastle upon tyne </c:v>
                </c:pt>
                <c:pt idx="2">
                  <c:v>Darlington </c:v>
                </c:pt>
                <c:pt idx="3">
                  <c:v>Sunderland District </c:v>
                </c:pt>
                <c:pt idx="4">
                  <c:v>Stockton-on-tees</c:v>
                </c:pt>
              </c:strCache>
            </c:strRef>
          </c:cat>
          <c:val>
            <c:numRef>
              <c:f>'Supply and Demand by location'!$C$10:$C$14</c:f>
              <c:numCache>
                <c:formatCode>General</c:formatCode>
                <c:ptCount val="5"/>
                <c:pt idx="0">
                  <c:v>321</c:v>
                </c:pt>
                <c:pt idx="1">
                  <c:v>0</c:v>
                </c:pt>
                <c:pt idx="2">
                  <c:v>0</c:v>
                </c:pt>
                <c:pt idx="3">
                  <c:v>0</c:v>
                </c:pt>
                <c:pt idx="4">
                  <c:v>33</c:v>
                </c:pt>
              </c:numCache>
            </c:numRef>
          </c:val>
          <c:extLst>
            <c:ext xmlns:c16="http://schemas.microsoft.com/office/drawing/2014/chart" uri="{C3380CC4-5D6E-409C-BE32-E72D297353CC}">
              <c16:uniqueId val="{00000000-4050-42BB-82B4-35919E8FB953}"/>
            </c:ext>
          </c:extLst>
        </c:ser>
        <c:ser>
          <c:idx val="1"/>
          <c:order val="1"/>
          <c:tx>
            <c:strRef>
              <c:f>'Supply and Demand by location'!$D$9</c:f>
              <c:strCache>
                <c:ptCount val="1"/>
                <c:pt idx="0">
                  <c:v>Total candidates</c:v>
                </c:pt>
              </c:strCache>
            </c:strRef>
          </c:tx>
          <c:spPr>
            <a:solidFill>
              <a:srgbClr val="0027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77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 and Demand by location'!$B$10:$B$14</c:f>
              <c:strCache>
                <c:ptCount val="5"/>
                <c:pt idx="0">
                  <c:v>Durham </c:v>
                </c:pt>
                <c:pt idx="1">
                  <c:v>Newcastle upon tyne </c:v>
                </c:pt>
                <c:pt idx="2">
                  <c:v>Darlington </c:v>
                </c:pt>
                <c:pt idx="3">
                  <c:v>Sunderland District </c:v>
                </c:pt>
                <c:pt idx="4">
                  <c:v>Stockton-on-tees</c:v>
                </c:pt>
              </c:strCache>
            </c:strRef>
          </c:cat>
          <c:val>
            <c:numRef>
              <c:f>'Supply and Demand by location'!$D$10:$D$14</c:f>
              <c:numCache>
                <c:formatCode>General</c:formatCode>
                <c:ptCount val="5"/>
                <c:pt idx="0" formatCode="#,##0">
                  <c:v>321</c:v>
                </c:pt>
                <c:pt idx="1">
                  <c:v>137</c:v>
                </c:pt>
                <c:pt idx="2">
                  <c:v>94</c:v>
                </c:pt>
                <c:pt idx="3">
                  <c:v>66</c:v>
                </c:pt>
                <c:pt idx="4">
                  <c:v>33</c:v>
                </c:pt>
              </c:numCache>
            </c:numRef>
          </c:val>
          <c:extLst>
            <c:ext xmlns:c16="http://schemas.microsoft.com/office/drawing/2014/chart" uri="{C3380CC4-5D6E-409C-BE32-E72D297353CC}">
              <c16:uniqueId val="{00000001-4050-42BB-82B4-35919E8FB953}"/>
            </c:ext>
          </c:extLst>
        </c:ser>
        <c:dLbls>
          <c:showLegendKey val="0"/>
          <c:showVal val="1"/>
          <c:showCatName val="0"/>
          <c:showSerName val="0"/>
          <c:showPercent val="0"/>
          <c:showBubbleSize val="0"/>
        </c:dLbls>
        <c:gapWidth val="79"/>
        <c:axId val="751639311"/>
        <c:axId val="751633903"/>
      </c:barChart>
      <c:lineChart>
        <c:grouping val="stacked"/>
        <c:varyColors val="0"/>
        <c:ser>
          <c:idx val="2"/>
          <c:order val="2"/>
          <c:tx>
            <c:strRef>
              <c:f>'Supply and Demand by location'!$E$9</c:f>
              <c:strCache>
                <c:ptCount val="1"/>
                <c:pt idx="0">
                  <c:v>Total Advertisements</c:v>
                </c:pt>
              </c:strCache>
            </c:strRef>
          </c:tx>
          <c:spPr>
            <a:ln w="28575" cap="rnd">
              <a:solidFill>
                <a:srgbClr val="F7911E"/>
              </a:solidFill>
              <a:round/>
            </a:ln>
            <a:effectLst/>
          </c:spPr>
          <c:marker>
            <c:symbol val="diamond"/>
            <c:size val="5"/>
            <c:spPr>
              <a:solidFill>
                <a:srgbClr val="F7911E"/>
              </a:solidFill>
              <a:ln w="9525">
                <a:solidFill>
                  <a:srgbClr val="F7911E"/>
                </a:solidFill>
              </a:ln>
              <a:effectLst/>
            </c:spPr>
          </c:marker>
          <c:dLbls>
            <c:dLbl>
              <c:idx val="2"/>
              <c:layout>
                <c:manualLayout>
                  <c:x val="-3.5509786161540581E-2"/>
                  <c:y val="-0.1058335435888373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0-42BB-82B4-35919E8FB95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 and Demand by location'!$B$10:$B$14</c:f>
              <c:strCache>
                <c:ptCount val="5"/>
                <c:pt idx="0">
                  <c:v>Durham </c:v>
                </c:pt>
                <c:pt idx="1">
                  <c:v>Newcastle upon tyne </c:v>
                </c:pt>
                <c:pt idx="2">
                  <c:v>Darlington </c:v>
                </c:pt>
                <c:pt idx="3">
                  <c:v>Sunderland District </c:v>
                </c:pt>
                <c:pt idx="4">
                  <c:v>Stockton-on-tees</c:v>
                </c:pt>
              </c:strCache>
            </c:strRef>
          </c:cat>
          <c:val>
            <c:numRef>
              <c:f>'Supply and Demand by location'!$E$10:$E$14</c:f>
              <c:numCache>
                <c:formatCode>General</c:formatCode>
                <c:ptCount val="5"/>
                <c:pt idx="0">
                  <c:v>1</c:v>
                </c:pt>
                <c:pt idx="1">
                  <c:v>0</c:v>
                </c:pt>
                <c:pt idx="2">
                  <c:v>0</c:v>
                </c:pt>
                <c:pt idx="3">
                  <c:v>0</c:v>
                </c:pt>
                <c:pt idx="4">
                  <c:v>1</c:v>
                </c:pt>
              </c:numCache>
            </c:numRef>
          </c:val>
          <c:smooth val="0"/>
          <c:extLst>
            <c:ext xmlns:c16="http://schemas.microsoft.com/office/drawing/2014/chart" uri="{C3380CC4-5D6E-409C-BE32-E72D297353CC}">
              <c16:uniqueId val="{00000003-4050-42BB-82B4-35919E8FB953}"/>
            </c:ext>
          </c:extLst>
        </c:ser>
        <c:dLbls>
          <c:showLegendKey val="0"/>
          <c:showVal val="1"/>
          <c:showCatName val="0"/>
          <c:showSerName val="0"/>
          <c:showPercent val="0"/>
          <c:showBubbleSize val="0"/>
        </c:dLbls>
        <c:marker val="1"/>
        <c:smooth val="0"/>
        <c:axId val="675757231"/>
        <c:axId val="675756815"/>
      </c:lineChart>
      <c:dateAx>
        <c:axId val="7516393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776"/>
                </a:solidFill>
                <a:latin typeface="Arial" panose="020B0604020202020204" pitchFamily="34" charset="0"/>
                <a:ea typeface="+mn-ea"/>
                <a:cs typeface="Arial" panose="020B0604020202020204" pitchFamily="34" charset="0"/>
              </a:defRPr>
            </a:pPr>
            <a:endParaRPr lang="en-US"/>
          </a:p>
        </c:txPr>
        <c:crossAx val="751633903"/>
        <c:crosses val="autoZero"/>
        <c:auto val="0"/>
        <c:lblOffset val="100"/>
        <c:baseTimeUnit val="days"/>
      </c:dateAx>
      <c:valAx>
        <c:axId val="751633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51639311"/>
        <c:crosses val="autoZero"/>
        <c:crossBetween val="between"/>
      </c:valAx>
      <c:valAx>
        <c:axId val="67575681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675757231"/>
        <c:crosses val="max"/>
        <c:crossBetween val="between"/>
      </c:valAx>
      <c:catAx>
        <c:axId val="675757231"/>
        <c:scaling>
          <c:orientation val="minMax"/>
        </c:scaling>
        <c:delete val="1"/>
        <c:axPos val="t"/>
        <c:numFmt formatCode="General" sourceLinked="1"/>
        <c:majorTickMark val="out"/>
        <c:minorTickMark val="none"/>
        <c:tickLblPos val="nextTo"/>
        <c:crossAx val="675756815"/>
        <c:crosses val="max"/>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092312157694154E-2"/>
          <c:y val="0.11209132298693962"/>
          <c:w val="0.88981537568461166"/>
          <c:h val="0.71368781363198297"/>
        </c:manualLayout>
      </c:layout>
      <c:barChart>
        <c:barDir val="col"/>
        <c:grouping val="clustered"/>
        <c:varyColors val="0"/>
        <c:ser>
          <c:idx val="0"/>
          <c:order val="0"/>
          <c:tx>
            <c:strRef>
              <c:f>'Dashboard (2)'!$C$29</c:f>
              <c:strCache>
                <c:ptCount val="1"/>
                <c:pt idx="0">
                  <c:v>%</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1-E6FA-4CBE-A1DB-A572D98AF935}"/>
              </c:ext>
            </c:extLst>
          </c:dPt>
          <c:dPt>
            <c:idx val="1"/>
            <c:invertIfNegative val="0"/>
            <c:bubble3D val="0"/>
            <c:spPr>
              <a:blipFill>
                <a:blip xmlns:r="http://schemas.openxmlformats.org/officeDocument/2006/relationships" r:embed="rId5"/>
                <a:stretch>
                  <a:fillRect/>
                </a:stretch>
              </a:blipFill>
              <a:ln>
                <a:noFill/>
              </a:ln>
              <a:effectLst/>
            </c:spPr>
            <c:pictureOptions>
              <c:pictureFormat val="stackScale"/>
            </c:pictureOptions>
            <c:extLst>
              <c:ext xmlns:c16="http://schemas.microsoft.com/office/drawing/2014/chart" uri="{C3380CC4-5D6E-409C-BE32-E72D297353CC}">
                <c16:uniqueId val="{00000003-E6FA-4CBE-A1DB-A572D98AF935}"/>
              </c:ext>
            </c:extLst>
          </c:dPt>
          <c:dLbls>
            <c:dLbl>
              <c:idx val="0"/>
              <c:layout>
                <c:manualLayout>
                  <c:x val="0.22537764064511245"/>
                  <c:y val="-6.1168082686772034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fld id="{B2CE0AE2-26EA-41E0-8BC8-9BBE834FEDCC}" type="VALUE">
                      <a:rPr lang="en-US" dirty="0">
                        <a:solidFill>
                          <a:srgbClr val="007FA9"/>
                        </a:solidFill>
                      </a:rPr>
                      <a:pPr>
                        <a:defRPr sz="1000" b="1">
                          <a:solidFill>
                            <a:schemeClr val="accent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FA-4CBE-A1DB-A572D98AF935}"/>
                </c:ext>
              </c:extLst>
            </c:dLbl>
            <c:dLbl>
              <c:idx val="1"/>
              <c:layout>
                <c:manualLayout>
                  <c:x val="-0.21955646942278084"/>
                  <c:y val="0.24899823999143025"/>
                </c:manualLayout>
              </c:layout>
              <c:tx>
                <c:rich>
                  <a:bodyPr/>
                  <a:lstStyle/>
                  <a:p>
                    <a:fld id="{71AA1313-F963-47E0-B82B-63F3AD9B2FEC}" type="VALUE">
                      <a:rPr lang="en-US">
                        <a:solidFill>
                          <a:srgbClr val="00BFB3"/>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6FA-4CBE-A1DB-A572D98AF93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'Dashboard (2)'!$B$30:$B$31</c:f>
              <c:strCache>
                <c:ptCount val="2"/>
                <c:pt idx="0">
                  <c:v>Male</c:v>
                </c:pt>
                <c:pt idx="1">
                  <c:v>Female</c:v>
                </c:pt>
              </c:strCache>
            </c:strRef>
          </c:cat>
          <c:val>
            <c:numRef>
              <c:f>'Dashboard (2)'!$C$30:$C$31</c:f>
              <c:numCache>
                <c:formatCode>0%</c:formatCode>
                <c:ptCount val="2"/>
                <c:pt idx="0">
                  <c:v>0.46</c:v>
                </c:pt>
                <c:pt idx="1">
                  <c:v>0.54</c:v>
                </c:pt>
              </c:numCache>
            </c:numRef>
          </c:val>
          <c:extLst>
            <c:ext xmlns:c16="http://schemas.microsoft.com/office/drawing/2014/chart" uri="{C3380CC4-5D6E-409C-BE32-E72D297353CC}">
              <c16:uniqueId val="{00000004-E6FA-4CBE-A1DB-A572D98AF935}"/>
            </c:ext>
          </c:extLst>
        </c:ser>
        <c:ser>
          <c:idx val="1"/>
          <c:order val="1"/>
          <c:tx>
            <c:strRef>
              <c:f>'Dashboard (2)'!$D$29</c:f>
              <c:strCache>
                <c:ptCount val="1"/>
                <c:pt idx="0">
                  <c:v>Total %</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6-E6FA-4CBE-A1DB-A572D98AF935}"/>
              </c:ext>
            </c:extLst>
          </c:dPt>
          <c:dPt>
            <c:idx val="1"/>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8-E6FA-4CBE-A1DB-A572D98AF935}"/>
              </c:ext>
            </c:extLst>
          </c:dPt>
          <c:dLbls>
            <c:delete val="1"/>
          </c:dLbls>
          <c:cat>
            <c:strRef>
              <c:f>'Dashboard (2)'!$B$30:$B$31</c:f>
              <c:strCache>
                <c:ptCount val="2"/>
                <c:pt idx="0">
                  <c:v>Male</c:v>
                </c:pt>
                <c:pt idx="1">
                  <c:v>Female</c:v>
                </c:pt>
              </c:strCache>
            </c:strRef>
          </c:cat>
          <c:val>
            <c:numRef>
              <c:f>'Dashboard (2)'!$D$30:$D$31</c:f>
              <c:numCache>
                <c:formatCode>0%</c:formatCode>
                <c:ptCount val="2"/>
                <c:pt idx="0">
                  <c:v>1</c:v>
                </c:pt>
                <c:pt idx="1">
                  <c:v>1</c:v>
                </c:pt>
              </c:numCache>
            </c:numRef>
          </c:val>
          <c:extLst>
            <c:ext xmlns:c16="http://schemas.microsoft.com/office/drawing/2014/chart" uri="{C3380CC4-5D6E-409C-BE32-E72D297353CC}">
              <c16:uniqueId val="{00000009-E6FA-4CBE-A1DB-A572D98AF935}"/>
            </c:ext>
          </c:extLst>
        </c:ser>
        <c:dLbls>
          <c:dLblPos val="outEnd"/>
          <c:showLegendKey val="0"/>
          <c:showVal val="1"/>
          <c:showCatName val="0"/>
          <c:showSerName val="0"/>
          <c:showPercent val="0"/>
          <c:showBubbleSize val="0"/>
        </c:dLbls>
        <c:gapWidth val="0"/>
        <c:overlap val="100"/>
        <c:axId val="1293875152"/>
        <c:axId val="1293861840"/>
      </c:barChart>
      <c:catAx>
        <c:axId val="1293875152"/>
        <c:scaling>
          <c:orientation val="minMax"/>
        </c:scaling>
        <c:delete val="1"/>
        <c:axPos val="b"/>
        <c:numFmt formatCode="General" sourceLinked="1"/>
        <c:majorTickMark val="none"/>
        <c:minorTickMark val="none"/>
        <c:tickLblPos val="nextTo"/>
        <c:crossAx val="1293861840"/>
        <c:crosses val="autoZero"/>
        <c:auto val="1"/>
        <c:lblAlgn val="ctr"/>
        <c:lblOffset val="100"/>
        <c:noMultiLvlLbl val="0"/>
      </c:catAx>
      <c:valAx>
        <c:axId val="1293861840"/>
        <c:scaling>
          <c:orientation val="minMax"/>
        </c:scaling>
        <c:delete val="1"/>
        <c:axPos val="l"/>
        <c:numFmt formatCode="0%" sourceLinked="1"/>
        <c:majorTickMark val="none"/>
        <c:minorTickMark val="none"/>
        <c:tickLblPos val="nextTo"/>
        <c:crossAx val="129387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8">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2EF42-50F0-4349-AF97-AF0CCB45174F}" type="datetimeFigureOut">
              <a:rPr lang="en-GB" smtClean="0"/>
              <a:t>17/04/2024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5519E-842D-4274-A7D6-E03C10D523FE}" type="slidenum">
              <a:rPr lang="en-GB" smtClean="0"/>
              <a:t>‹#›</a:t>
            </a:fld>
            <a:endParaRPr lang="en-GB"/>
          </a:p>
        </p:txBody>
      </p:sp>
    </p:spTree>
    <p:extLst>
      <p:ext uri="{BB962C8B-B14F-4D97-AF65-F5344CB8AC3E}">
        <p14:creationId xmlns:p14="http://schemas.microsoft.com/office/powerpoint/2010/main" val="121731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35519E-842D-4274-A7D6-E03C10D523FE}" type="slidenum">
              <a:rPr lang="en-GB" smtClean="0"/>
              <a:t>1</a:t>
            </a:fld>
            <a:endParaRPr lang="en-GB" dirty="0"/>
          </a:p>
        </p:txBody>
      </p:sp>
    </p:spTree>
    <p:extLst>
      <p:ext uri="{BB962C8B-B14F-4D97-AF65-F5344CB8AC3E}">
        <p14:creationId xmlns:p14="http://schemas.microsoft.com/office/powerpoint/2010/main" val="2019607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recent months, easy-to-use artificial intelligence, tools and technologies like ChatGPT have made AI more accessible to the masses. </a:t>
            </a:r>
          </a:p>
          <a:p>
            <a:endParaRPr lang="en-GB" dirty="0"/>
          </a:p>
          <a:p>
            <a:r>
              <a:rPr lang="en-GB" b="0" dirty="0"/>
              <a:t>Only just over a quarter of employers across the UK (27%) say their organisation is currently using AI tools, but 71% expect AI tools will be used in the future. </a:t>
            </a:r>
          </a:p>
          <a:p>
            <a:endParaRPr lang="en-GB" b="0" dirty="0"/>
          </a:p>
          <a:p>
            <a:r>
              <a:rPr lang="en-GB" b="0" dirty="0"/>
              <a:t>36% of employees think they only have some of the skills they need to use AI to its best potential, and a further 26% don’t think they have any of the right skills. Despite this, 60% of employees do not think their employer is helping them to prepare for the use of AI in the workplace. </a:t>
            </a:r>
          </a:p>
          <a:p>
            <a:endParaRPr lang="en-GB" b="0" dirty="0"/>
          </a:p>
          <a:p>
            <a:r>
              <a:rPr lang="en-GB" b="0" dirty="0"/>
              <a:t>Our recent 2023 What Workers Want: AI in the Workplace report goes into more detail about how employers can best support their staff in making the most of AI tools, you can download a copy on our website. </a:t>
            </a:r>
            <a:endParaRPr lang="en-GB" b="1" dirty="0"/>
          </a:p>
        </p:txBody>
      </p:sp>
      <p:sp>
        <p:nvSpPr>
          <p:cNvPr id="4" name="Slide Number Placeholder 3"/>
          <p:cNvSpPr>
            <a:spLocks noGrp="1"/>
          </p:cNvSpPr>
          <p:nvPr>
            <p:ph type="sldNum" sz="quarter" idx="5"/>
          </p:nvPr>
        </p:nvSpPr>
        <p:spPr/>
        <p:txBody>
          <a:bodyPr/>
          <a:lstStyle/>
          <a:p>
            <a:fld id="{8235519E-842D-4274-A7D6-E03C10D523FE}" type="slidenum">
              <a:rPr lang="en-GB" smtClean="0"/>
              <a:t>10</a:t>
            </a:fld>
            <a:endParaRPr lang="en-GB" dirty="0"/>
          </a:p>
        </p:txBody>
      </p:sp>
    </p:spTree>
    <p:extLst>
      <p:ext uri="{BB962C8B-B14F-4D97-AF65-F5344CB8AC3E}">
        <p14:creationId xmlns:p14="http://schemas.microsoft.com/office/powerpoint/2010/main" val="133302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Arial" panose="020B0604020202020204" pitchFamily="34" charset="0"/>
              </a:rPr>
              <a:t>It’s a highly competitive recruiting market at the moment. Providing a positive employee experience to attract and retain staff is therefore more important than ever before. </a:t>
            </a:r>
          </a:p>
          <a:p>
            <a:endParaRPr lang="en-GB" sz="1800" b="0" i="0" dirty="0">
              <a:solidFill>
                <a:srgbClr val="000000"/>
              </a:solidFill>
              <a:effectLst/>
              <a:latin typeface="Arial" panose="020B0604020202020204" pitchFamily="34" charset="0"/>
            </a:endParaRPr>
          </a:p>
          <a:p>
            <a:r>
              <a:rPr lang="en-GB" sz="1800" b="0" i="0" dirty="0">
                <a:solidFill>
                  <a:srgbClr val="000000"/>
                </a:solidFill>
                <a:effectLst/>
                <a:latin typeface="Arial" panose="020B0604020202020204" pitchFamily="34" charset="0"/>
              </a:rPr>
              <a:t>An employee’s experience within your organisation runs all the way from initial contact via the job application process, through to their time working with you and even up until their last day and exit interview. However, 64% of employees say they have been deterred from continuing with a job application process because of a poor first impression of an organisation. </a:t>
            </a:r>
          </a:p>
          <a:p>
            <a:endParaRPr lang="en-GB" sz="1800" b="0" i="0" dirty="0">
              <a:solidFill>
                <a:srgbClr val="000000"/>
              </a:solidFill>
              <a:effectLst/>
              <a:latin typeface="Arial" panose="020B0604020202020204" pitchFamily="34" charset="0"/>
            </a:endParaRPr>
          </a:p>
          <a:p>
            <a:r>
              <a:rPr lang="en-GB" sz="1800" b="0" i="0" dirty="0">
                <a:solidFill>
                  <a:srgbClr val="000000"/>
                </a:solidFill>
                <a:effectLst/>
                <a:latin typeface="Arial" panose="020B0604020202020204" pitchFamily="34" charset="0"/>
              </a:rPr>
              <a:t>Furthermore, 45% of employees say they have left a job because it didn’t match the expectations gained during the application process.</a:t>
            </a:r>
            <a:endParaRPr lang="en-GB" sz="1800" b="1"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235519E-842D-4274-A7D6-E03C10D523FE}" type="slidenum">
              <a:rPr lang="en-GB" smtClean="0"/>
              <a:t>11</a:t>
            </a:fld>
            <a:endParaRPr lang="en-GB" dirty="0"/>
          </a:p>
        </p:txBody>
      </p:sp>
    </p:spTree>
    <p:extLst>
      <p:ext uri="{BB962C8B-B14F-4D97-AF65-F5344CB8AC3E}">
        <p14:creationId xmlns:p14="http://schemas.microsoft.com/office/powerpoint/2010/main" val="1053365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makes a role more appealing to candidates? Employees look for job security, an engaging and supportive team culture and tailored flexible working practices.</a:t>
            </a:r>
            <a:r>
              <a:rPr lang="en-GB" b="1" dirty="0"/>
              <a:t> </a:t>
            </a:r>
            <a:r>
              <a:rPr lang="en-GB" b="0" dirty="0"/>
              <a:t>Professionals also want to see an organisation’s purpose and commitment to sustainability when assessing a new role.</a:t>
            </a:r>
          </a:p>
          <a:p>
            <a:endParaRPr lang="en-GB" b="0" dirty="0"/>
          </a:p>
          <a:p>
            <a:r>
              <a:rPr lang="en-GB" b="0" dirty="0"/>
              <a:t>All of this contributes to your employee value proposition, or EVP.</a:t>
            </a:r>
            <a:r>
              <a:rPr lang="en-GB" sz="1200" b="0" dirty="0"/>
              <a:t> </a:t>
            </a:r>
            <a:r>
              <a:rPr lang="en-GB" sz="1200" b="0" i="0" u="none" strike="noStrike" dirty="0">
                <a:solidFill>
                  <a:srgbClr val="000000"/>
                </a:solidFill>
                <a:effectLst/>
                <a:latin typeface="+mn-lt"/>
                <a:cs typeface="Arial"/>
              </a:rPr>
              <a:t>A good employee value proposition (EVP) is a clear and consistent message about the experience of </a:t>
            </a:r>
            <a:r>
              <a:rPr lang="en-GB" sz="1200" b="0" dirty="0">
                <a:solidFill>
                  <a:srgbClr val="000000"/>
                </a:solidFill>
                <a:latin typeface="+mn-lt"/>
                <a:cs typeface="Arial"/>
              </a:rPr>
              <a:t>worki</a:t>
            </a:r>
            <a:r>
              <a:rPr lang="en-GB" sz="1200" b="0" dirty="0">
                <a:latin typeface="+mn-lt"/>
                <a:cs typeface="Arial"/>
              </a:rPr>
              <a:t>ng</a:t>
            </a:r>
            <a:r>
              <a:rPr lang="en-GB" sz="1200" b="0" dirty="0">
                <a:solidFill>
                  <a:srgbClr val="000000"/>
                </a:solidFill>
                <a:latin typeface="+mn-lt"/>
                <a:cs typeface="Arial"/>
              </a:rPr>
              <a:t> at your organisation to help employees understand what’s best about working for you. However, nearly two-fifths of employees (38%) </a:t>
            </a:r>
            <a:r>
              <a:rPr lang="en-GB" sz="1200" b="0" i="0" u="none" strike="noStrike" dirty="0">
                <a:solidFill>
                  <a:srgbClr val="000000"/>
                </a:solidFill>
                <a:effectLst/>
                <a:latin typeface="+mn-lt"/>
                <a:cs typeface="Arial"/>
              </a:rPr>
              <a:t>don’t believe their current organisation’s EVP aligns with their own experiences working there.</a:t>
            </a:r>
            <a:r>
              <a:rPr lang="en-GB" sz="1200" dirty="0">
                <a:solidFill>
                  <a:srgbClr val="000000"/>
                </a:solidFill>
                <a:latin typeface="+mn-lt"/>
                <a:cs typeface="Arial"/>
              </a:rPr>
              <a:t> </a:t>
            </a:r>
            <a:endParaRPr lang="en-GB" sz="1200" b="0" dirty="0">
              <a:latin typeface="+mn-lt"/>
            </a:endParaRPr>
          </a:p>
        </p:txBody>
      </p:sp>
      <p:sp>
        <p:nvSpPr>
          <p:cNvPr id="4" name="Slide Number Placeholder 3"/>
          <p:cNvSpPr>
            <a:spLocks noGrp="1"/>
          </p:cNvSpPr>
          <p:nvPr>
            <p:ph type="sldNum" sz="quarter" idx="5"/>
          </p:nvPr>
        </p:nvSpPr>
        <p:spPr/>
        <p:txBody>
          <a:bodyPr/>
          <a:lstStyle/>
          <a:p>
            <a:fld id="{8235519E-842D-4274-A7D6-E03C10D523FE}" type="slidenum">
              <a:rPr lang="en-GB" smtClean="0"/>
              <a:t>12</a:t>
            </a:fld>
            <a:endParaRPr lang="en-GB" dirty="0"/>
          </a:p>
        </p:txBody>
      </p:sp>
    </p:spTree>
    <p:extLst>
      <p:ext uri="{BB962C8B-B14F-4D97-AF65-F5344CB8AC3E}">
        <p14:creationId xmlns:p14="http://schemas.microsoft.com/office/powerpoint/2010/main" val="199805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That’s just some of the findings from our 2024 UK Salary &amp; Recruiting Trends guide. The guide itself contains lots more information including our 10-year lookback at key hiring trends and a closer look at how to best support and engage with your intergenerational workforce. </a:t>
            </a:r>
          </a:p>
          <a:p>
            <a:endParaRPr lang="en-US" dirty="0">
              <a:cs typeface="Calibri"/>
            </a:endParaRPr>
          </a:p>
          <a:p>
            <a:r>
              <a:rPr lang="en-US" dirty="0">
                <a:cs typeface="Calibri"/>
              </a:rPr>
              <a:t>To access the full findings, visit hays.co.uk/salary-guide.</a:t>
            </a:r>
          </a:p>
          <a:p>
            <a:endParaRPr lang="en-US" dirty="0">
              <a:cs typeface="Calibri"/>
            </a:endParaRPr>
          </a:p>
          <a:p>
            <a:r>
              <a:rPr lang="en-US" dirty="0">
                <a:cs typeface="Calibri"/>
              </a:rPr>
              <a:t>If you have any questions or want to discuss how the findings impact your hiring plans for the year ahead, please reach out to your Hays consultant. </a:t>
            </a:r>
          </a:p>
          <a:p>
            <a:endParaRPr lang="en-US" dirty="0">
              <a:cs typeface="Calibri"/>
            </a:endParaRPr>
          </a:p>
        </p:txBody>
      </p:sp>
      <p:sp>
        <p:nvSpPr>
          <p:cNvPr id="4" name="Slide Number Placeholder 3"/>
          <p:cNvSpPr>
            <a:spLocks noGrp="1"/>
          </p:cNvSpPr>
          <p:nvPr>
            <p:ph type="sldNum" sz="quarter" idx="5"/>
          </p:nvPr>
        </p:nvSpPr>
        <p:spPr/>
        <p:txBody>
          <a:bodyPr/>
          <a:lstStyle/>
          <a:p>
            <a:fld id="{8235519E-842D-4274-A7D6-E03C10D523FE}" type="slidenum">
              <a:rPr lang="en-GB" smtClean="0"/>
              <a:t>13</a:t>
            </a:fld>
            <a:endParaRPr lang="en-GB" dirty="0"/>
          </a:p>
        </p:txBody>
      </p:sp>
    </p:spTree>
    <p:extLst>
      <p:ext uri="{BB962C8B-B14F-4D97-AF65-F5344CB8AC3E}">
        <p14:creationId xmlns:p14="http://schemas.microsoft.com/office/powerpoint/2010/main" val="2623552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4301C-7F8C-568B-3880-E9D216F45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1CB51-B4E9-C9F3-2C8A-6B26D7911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C4A20-EDF7-C4C3-6A6E-3266B53442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B38BA2-3622-DACD-3682-C018779E741D}"/>
              </a:ext>
            </a:extLst>
          </p:cNvPr>
          <p:cNvSpPr>
            <a:spLocks noGrp="1"/>
          </p:cNvSpPr>
          <p:nvPr>
            <p:ph type="sldNum" sz="quarter" idx="5"/>
          </p:nvPr>
        </p:nvSpPr>
        <p:spPr/>
        <p:txBody>
          <a:bodyPr/>
          <a:lstStyle/>
          <a:p>
            <a:fld id="{8235519E-842D-4274-A7D6-E03C10D523FE}" type="slidenum">
              <a:rPr lang="en-GB" smtClean="0"/>
              <a:t>14</a:t>
            </a:fld>
            <a:endParaRPr lang="en-GB" dirty="0"/>
          </a:p>
        </p:txBody>
      </p:sp>
    </p:spTree>
    <p:extLst>
      <p:ext uri="{BB962C8B-B14F-4D97-AF65-F5344CB8AC3E}">
        <p14:creationId xmlns:p14="http://schemas.microsoft.com/office/powerpoint/2010/main" val="325516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35519E-842D-4274-A7D6-E03C10D523FE}" type="slidenum">
              <a:rPr lang="en-GB" smtClean="0"/>
              <a:t>19</a:t>
            </a:fld>
            <a:endParaRPr lang="en-GB" dirty="0"/>
          </a:p>
        </p:txBody>
      </p:sp>
    </p:spTree>
    <p:extLst>
      <p:ext uri="{BB962C8B-B14F-4D97-AF65-F5344CB8AC3E}">
        <p14:creationId xmlns:p14="http://schemas.microsoft.com/office/powerpoint/2010/main" val="95068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35519E-842D-4274-A7D6-E03C10D523FE}" type="slidenum">
              <a:rPr lang="en-GB" smtClean="0"/>
              <a:t>25</a:t>
            </a:fld>
            <a:endParaRPr lang="en-GB"/>
          </a:p>
        </p:txBody>
      </p:sp>
    </p:spTree>
    <p:extLst>
      <p:ext uri="{BB962C8B-B14F-4D97-AF65-F5344CB8AC3E}">
        <p14:creationId xmlns:p14="http://schemas.microsoft.com/office/powerpoint/2010/main" val="325392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35519E-842D-4274-A7D6-E03C10D523FE}" type="slidenum">
              <a:rPr lang="en-GB" smtClean="0"/>
              <a:t>31</a:t>
            </a:fld>
            <a:endParaRPr lang="en-GB"/>
          </a:p>
        </p:txBody>
      </p:sp>
    </p:spTree>
    <p:extLst>
      <p:ext uri="{BB962C8B-B14F-4D97-AF65-F5344CB8AC3E}">
        <p14:creationId xmlns:p14="http://schemas.microsoft.com/office/powerpoint/2010/main" val="2426834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Make your salary and benefits package as attractive as possible: </a:t>
            </a:r>
            <a:r>
              <a:rPr lang="en-GB" b="0" dirty="0"/>
              <a:t>The rise in the cost of living is making a better pay and benefits package the ultimate motivator for many employees seeking a new job. Our analytics and insights service leverages bespoke and independent reporting that contains real-time data and recommendations for you to create the best remuneration strategy. </a:t>
            </a:r>
            <a:r>
              <a:rPr lang="en-GB" b="0" i="1" dirty="0"/>
              <a:t>Find out more: https://www.hays.co.uk/advisory-services/salary-benchmarking</a:t>
            </a:r>
          </a:p>
          <a:p>
            <a:endParaRPr lang="en-GB" b="0" i="1" dirty="0"/>
          </a:p>
          <a:p>
            <a:r>
              <a:rPr lang="en-GB" b="1" i="0" dirty="0"/>
              <a:t>Upskill for the future:</a:t>
            </a:r>
            <a:r>
              <a:rPr lang="en-GB" b="0" i="0" dirty="0"/>
              <a:t> The skills that organisations need continue to rapidly evolve. Taking steps such as hiring for potential rather than for specific skillsets or experience can help employers to broaden their pool of talent. Organisations should also foster a culture of continuous learning through investment in training, offering mentorships and reverse mentorships to staff, encouraging uptake of upskilling opportunities to all and allowing time to undertake training or attend relevant conferences during working hours. Our new service of Skills and Learning can also help organisations mitigate the widening skills gap through creating new talent and generating opportunities for undiscovered talent. </a:t>
            </a:r>
            <a:r>
              <a:rPr lang="en-GB" b="0" i="1" dirty="0"/>
              <a:t>Find out more https://www.hays.co.uk/recruitment-services/hays-skills</a:t>
            </a:r>
            <a:endParaRPr lang="en-GB" b="0" i="0" dirty="0"/>
          </a:p>
          <a:p>
            <a:endParaRPr lang="en-GB" b="0" i="0" dirty="0"/>
          </a:p>
          <a:p>
            <a:r>
              <a:rPr lang="en-GB" b="1" i="0" dirty="0"/>
              <a:t>Get the balance right with different ways of working: </a:t>
            </a:r>
            <a:r>
              <a:rPr lang="en-GB" b="0" i="0" dirty="0">
                <a:solidFill>
                  <a:srgbClr val="000000"/>
                </a:solidFill>
                <a:effectLst/>
                <a:latin typeface="Arial" panose="020B0604020202020204" pitchFamily="34" charset="0"/>
              </a:rPr>
              <a:t>Listening to your staff and facilitating wherever possible to their working preferences can help to improve productivity.</a:t>
            </a:r>
            <a:r>
              <a:rPr lang="en-GB" b="0" i="0" dirty="0">
                <a:solidFill>
                  <a:srgbClr val="000000"/>
                </a:solidFill>
                <a:effectLst/>
                <a:latin typeface="WordVisi_MSFontService"/>
              </a:rPr>
              <a:t> Creating a wider range of spaces to better facilitate hybrid working. </a:t>
            </a:r>
            <a:r>
              <a:rPr lang="en-GB" sz="1800" b="0" i="0" u="none" strike="noStrike" dirty="0">
                <a:solidFill>
                  <a:srgbClr val="000000"/>
                </a:solidFill>
                <a:effectLst/>
                <a:latin typeface="Arial" panose="020B0604020202020204" pitchFamily="34" charset="0"/>
              </a:rPr>
              <a:t>Take steps to make everyone feel supported through transparency and proper training.</a:t>
            </a:r>
          </a:p>
          <a:p>
            <a:endParaRPr lang="en-GB" sz="1800" b="0" i="0" u="none" strike="noStrike" dirty="0">
              <a:solidFill>
                <a:srgbClr val="000000"/>
              </a:solidFill>
              <a:effectLst/>
              <a:latin typeface="Arial" panose="020B0604020202020204" pitchFamily="34" charset="0"/>
            </a:endParaRPr>
          </a:p>
          <a:p>
            <a:r>
              <a:rPr lang="en-GB" b="1" i="0" dirty="0">
                <a:solidFill>
                  <a:srgbClr val="000000"/>
                </a:solidFill>
                <a:effectLst/>
                <a:latin typeface="WordVisi_MSFontService"/>
              </a:rPr>
              <a:t>Bring your staff along your AI journey</a:t>
            </a:r>
            <a:r>
              <a:rPr lang="en-GB" sz="1800" b="1" i="0" u="none" strike="noStrike" dirty="0">
                <a:solidFill>
                  <a:srgbClr val="000000"/>
                </a:solidFill>
                <a:effectLst/>
                <a:latin typeface="Arial" panose="020B0604020202020204" pitchFamily="34" charset="0"/>
              </a:rPr>
              <a:t>: </a:t>
            </a:r>
            <a:r>
              <a:rPr lang="en-GB" sz="1800" b="0" i="0" u="none" strike="noStrike" dirty="0">
                <a:solidFill>
                  <a:srgbClr val="000000"/>
                </a:solidFill>
                <a:effectLst/>
                <a:latin typeface="Arial" panose="020B0604020202020204" pitchFamily="34" charset="0"/>
              </a:rPr>
              <a:t>Many employers believe their organisation will be using AI at some point in the future. Help your team to be prepared for the changes ahead by keeping them updated with how you plan to use AI tools, the benefits they’ll bring, be honest about whether usage will be monitored and set expectations on how you want your staff to use AI at work. </a:t>
            </a:r>
            <a:r>
              <a:rPr lang="en-GB" sz="1800" b="0" i="1" u="none" strike="noStrike" dirty="0">
                <a:solidFill>
                  <a:srgbClr val="000000"/>
                </a:solidFill>
                <a:effectLst/>
                <a:latin typeface="Arial" panose="020B0604020202020204" pitchFamily="34" charset="0"/>
              </a:rPr>
              <a:t>Read our 2023 What Workers Want: Working with AI report for further insights and recommendations. </a:t>
            </a:r>
          </a:p>
          <a:p>
            <a:endParaRPr lang="en-GB" sz="1800" b="0" i="1" u="none" strike="noStrike" dirty="0">
              <a:solidFill>
                <a:srgbClr val="000000"/>
              </a:solidFill>
              <a:effectLst/>
              <a:latin typeface="Arial" panose="020B0604020202020204" pitchFamily="34" charset="0"/>
            </a:endParaRPr>
          </a:p>
          <a:p>
            <a:r>
              <a:rPr lang="en-GB" sz="1800" b="1" i="0" u="none" strike="noStrike" dirty="0">
                <a:solidFill>
                  <a:srgbClr val="000000"/>
                </a:solidFill>
                <a:effectLst/>
                <a:latin typeface="Arial" panose="020B0604020202020204" pitchFamily="34" charset="0"/>
              </a:rPr>
              <a:t>Create an employee experience worth staying for: </a:t>
            </a:r>
            <a:r>
              <a:rPr lang="en-GB" sz="1800" b="0" i="0" u="none" strike="noStrike" dirty="0">
                <a:solidFill>
                  <a:srgbClr val="000000"/>
                </a:solidFill>
                <a:effectLst/>
                <a:latin typeface="Arial" panose="020B0604020202020204" pitchFamily="34" charset="0"/>
              </a:rPr>
              <a:t>Streamline your hiring processes and give feedback to candidates wherever possible. Promote your employee value proposition (EVP) throughout the recruitment process and make sure you also showcase your organisation’s purpose and sustainability credentials. Our Solutions business provides a range of tailored services built around the candidate experience. </a:t>
            </a:r>
            <a:r>
              <a:rPr lang="en-GB" sz="1800" b="0" i="1" u="none" strike="noStrike" dirty="0">
                <a:solidFill>
                  <a:srgbClr val="000000"/>
                </a:solidFill>
                <a:effectLst/>
                <a:latin typeface="Arial" panose="020B0604020202020204" pitchFamily="34" charset="0"/>
              </a:rPr>
              <a:t>Find out more, visit https://www.hays.co.uk/advisory-services</a:t>
            </a:r>
          </a:p>
          <a:p>
            <a:endParaRPr lang="en-GB" sz="1800" b="0" i="1" u="none" strike="noStrike" dirty="0">
              <a:solidFill>
                <a:srgbClr val="000000"/>
              </a:solidFill>
              <a:effectLst/>
              <a:latin typeface="Arial" panose="020B0604020202020204" pitchFamily="34" charset="0"/>
            </a:endParaRPr>
          </a:p>
          <a:p>
            <a:r>
              <a:rPr lang="en-GB" b="1" i="0" dirty="0"/>
              <a:t>Understand your intergenerational workforce:</a:t>
            </a:r>
            <a:r>
              <a:rPr lang="en-GB" b="0" i="0" dirty="0"/>
              <a:t> One size doesn’t fit all when it comes to what professionals from different age groups value and want from a role. Observe how each generation works best and what matters to professionals of different generations and consider what your organisation can offer to meet the needs and demands of all your employees, making sure any opportunities or benefits are communicated effectively. </a:t>
            </a:r>
            <a:r>
              <a:rPr lang="en-GB" b="0" i="1" dirty="0"/>
              <a:t>Read our 2023 What Workers Want: Older Workers report and our 2023 Diversity, Equity &amp; Inclusion report for more insights. </a:t>
            </a:r>
            <a:endParaRPr lang="en-GB" b="1" i="0" dirty="0"/>
          </a:p>
          <a:p>
            <a:endParaRPr lang="en-GB" b="1" i="0" dirty="0"/>
          </a:p>
        </p:txBody>
      </p:sp>
      <p:sp>
        <p:nvSpPr>
          <p:cNvPr id="4" name="Slide Number Placeholder 3"/>
          <p:cNvSpPr>
            <a:spLocks noGrp="1"/>
          </p:cNvSpPr>
          <p:nvPr>
            <p:ph type="sldNum" sz="quarter" idx="5"/>
          </p:nvPr>
        </p:nvSpPr>
        <p:spPr/>
        <p:txBody>
          <a:bodyPr/>
          <a:lstStyle/>
          <a:p>
            <a:fld id="{8235519E-842D-4274-A7D6-E03C10D523FE}" type="slidenum">
              <a:rPr lang="en-GB" smtClean="0"/>
              <a:t>35</a:t>
            </a:fld>
            <a:endParaRPr lang="en-GB"/>
          </a:p>
        </p:txBody>
      </p:sp>
    </p:spTree>
    <p:extLst>
      <p:ext uri="{BB962C8B-B14F-4D97-AF65-F5344CB8AC3E}">
        <p14:creationId xmlns:p14="http://schemas.microsoft.com/office/powerpoint/2010/main" val="3370838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That’s just some of the findings from our 2024 UK Salary &amp; Recruiting Trends guide. The guide itself contains lots more information including our 10-year lookback at key hiring trends and a closer look at how to best support and engage with your intergenerational workforce. </a:t>
            </a: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To access the full findings, visit hays.co.uk/salary-guide/digital-guide.</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If you have any questions or want to discuss how the findings impact your hiring plans for the year ahead, please reach out to your Hays consultant. </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8235519E-842D-4274-A7D6-E03C10D523FE}" type="slidenum">
              <a:rPr lang="en-GB" smtClean="0"/>
              <a:t>36</a:t>
            </a:fld>
            <a:endParaRPr lang="en-GB"/>
          </a:p>
        </p:txBody>
      </p:sp>
    </p:spTree>
    <p:extLst>
      <p:ext uri="{BB962C8B-B14F-4D97-AF65-F5344CB8AC3E}">
        <p14:creationId xmlns:p14="http://schemas.microsoft.com/office/powerpoint/2010/main" val="262355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35519E-842D-4274-A7D6-E03C10D523FE}" type="slidenum">
              <a:rPr lang="en-GB" smtClean="0"/>
              <a:t>2</a:t>
            </a:fld>
            <a:endParaRPr lang="en-GB" dirty="0"/>
          </a:p>
        </p:txBody>
      </p:sp>
    </p:spTree>
    <p:extLst>
      <p:ext uri="{BB962C8B-B14F-4D97-AF65-F5344CB8AC3E}">
        <p14:creationId xmlns:p14="http://schemas.microsoft.com/office/powerpoint/2010/main" val="186276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35519E-842D-4274-A7D6-E03C10D523FE}" type="slidenum">
              <a:rPr lang="en-GB" smtClean="0"/>
              <a:t>37</a:t>
            </a:fld>
            <a:endParaRPr lang="en-GB"/>
          </a:p>
        </p:txBody>
      </p:sp>
    </p:spTree>
    <p:extLst>
      <p:ext uri="{BB962C8B-B14F-4D97-AF65-F5344CB8AC3E}">
        <p14:creationId xmlns:p14="http://schemas.microsoft.com/office/powerpoint/2010/main" val="290561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guide is based on our survey of over 14,500 employers and employees from across the UK. </a:t>
            </a:r>
            <a:r>
              <a:rPr lang="en-GB" b="0" dirty="0"/>
              <a:t>We received responses from a broad range of sectors, levels of seniority and size of organisation. Our research also received responses from professionals across a range of age groups, allowing us to take a deeper dive into what matters most to employees at different stages of their lives when it comes to their job. </a:t>
            </a:r>
          </a:p>
          <a:p>
            <a:endParaRPr lang="en-GB" b="0" dirty="0"/>
          </a:p>
          <a:p>
            <a:r>
              <a:rPr lang="en-GB" b="0" dirty="0"/>
              <a:t>The guide also takes a closer look at hiring trends across 21 different industries and sectors and contains over 10,000 salaries for roles across the UK and market insights from over 15 industry experts. </a:t>
            </a:r>
            <a:endParaRPr lang="en-GB" dirty="0"/>
          </a:p>
        </p:txBody>
      </p:sp>
      <p:sp>
        <p:nvSpPr>
          <p:cNvPr id="4" name="Slide Number Placeholder 3"/>
          <p:cNvSpPr>
            <a:spLocks noGrp="1"/>
          </p:cNvSpPr>
          <p:nvPr>
            <p:ph type="sldNum" sz="quarter" idx="5"/>
          </p:nvPr>
        </p:nvSpPr>
        <p:spPr/>
        <p:txBody>
          <a:bodyPr/>
          <a:lstStyle/>
          <a:p>
            <a:fld id="{8235519E-842D-4274-A7D6-E03C10D523FE}" type="slidenum">
              <a:rPr lang="en-GB" smtClean="0"/>
              <a:t>3</a:t>
            </a:fld>
            <a:endParaRPr lang="en-GB" dirty="0"/>
          </a:p>
        </p:txBody>
      </p:sp>
    </p:spTree>
    <p:extLst>
      <p:ext uri="{BB962C8B-B14F-4D97-AF65-F5344CB8AC3E}">
        <p14:creationId xmlns:p14="http://schemas.microsoft.com/office/powerpoint/2010/main" val="3471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last year has been full of challenges and opportunities, from increases in the cost of living and inflationary pressures, through to the rise of new tech such as more accessible AI tools like ChatGPT.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2024 Salary &amp; Recruiting Trends guide goes into much more detail on these topics and more. I’ll take you through a snapshot of some of the key findings now. </a:t>
            </a:r>
          </a:p>
        </p:txBody>
      </p:sp>
      <p:sp>
        <p:nvSpPr>
          <p:cNvPr id="4" name="Slide Number Placeholder 3"/>
          <p:cNvSpPr>
            <a:spLocks noGrp="1"/>
          </p:cNvSpPr>
          <p:nvPr>
            <p:ph type="sldNum" sz="quarter" idx="5"/>
          </p:nvPr>
        </p:nvSpPr>
        <p:spPr/>
        <p:txBody>
          <a:bodyPr/>
          <a:lstStyle/>
          <a:p>
            <a:fld id="{8235519E-842D-4274-A7D6-E03C10D523FE}" type="slidenum">
              <a:rPr lang="en-GB" smtClean="0"/>
              <a:t>4</a:t>
            </a:fld>
            <a:endParaRPr lang="en-GB" dirty="0"/>
          </a:p>
        </p:txBody>
      </p:sp>
    </p:spTree>
    <p:extLst>
      <p:ext uri="{BB962C8B-B14F-4D97-AF65-F5344CB8AC3E}">
        <p14:creationId xmlns:p14="http://schemas.microsoft.com/office/powerpoint/2010/main" val="287165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get a gauge of the outlook on the employment market, we asked employers what challenges they expect to face in the year ahead. Responses ranged from talent management through to keeping up with technology innovation. For employers across the UK, the biggest expected external challenge is being able to recruit the right talent, while internally they expect to face difficulties retaining talent. </a:t>
            </a:r>
          </a:p>
          <a:p>
            <a:endParaRPr lang="en-GB" b="1" dirty="0"/>
          </a:p>
          <a:p>
            <a:r>
              <a:rPr lang="en-GB" b="0" dirty="0"/>
              <a:t>Hiring plans remain busy – 77% of employers across the UK expect to recruit in the next 12 months. </a:t>
            </a:r>
          </a:p>
        </p:txBody>
      </p:sp>
      <p:sp>
        <p:nvSpPr>
          <p:cNvPr id="4" name="Slide Number Placeholder 3"/>
          <p:cNvSpPr>
            <a:spLocks noGrp="1"/>
          </p:cNvSpPr>
          <p:nvPr>
            <p:ph type="sldNum" sz="quarter" idx="5"/>
          </p:nvPr>
        </p:nvSpPr>
        <p:spPr/>
        <p:txBody>
          <a:bodyPr/>
          <a:lstStyle/>
          <a:p>
            <a:fld id="{8235519E-842D-4274-A7D6-E03C10D523FE}" type="slidenum">
              <a:rPr lang="en-GB" smtClean="0"/>
              <a:t>5</a:t>
            </a:fld>
            <a:endParaRPr lang="en-GB" dirty="0"/>
          </a:p>
        </p:txBody>
      </p:sp>
    </p:spTree>
    <p:extLst>
      <p:ext uri="{BB962C8B-B14F-4D97-AF65-F5344CB8AC3E}">
        <p14:creationId xmlns:p14="http://schemas.microsoft.com/office/powerpoint/2010/main" val="58703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rising cost of living over the last year has resulted in many employers increasing the pay of their staff.  Across the UK, salaries rose by an average of 3.5%.</a:t>
            </a:r>
          </a:p>
          <a:p>
            <a:endParaRPr lang="en-GB" b="0" dirty="0"/>
          </a:p>
          <a:p>
            <a:r>
              <a:rPr lang="en-GB" b="0" dirty="0"/>
              <a:t>Some professions where demand is highest received above average pay rises over the last year, for example within sustainability (6.3%), accountancy and finance (5.6%) and procurement (5.1%). </a:t>
            </a:r>
            <a:endParaRPr lang="en-GB" dirty="0"/>
          </a:p>
          <a:p>
            <a:endParaRPr lang="en-GB" dirty="0"/>
          </a:p>
          <a:p>
            <a:r>
              <a:rPr lang="en-GB" b="1" dirty="0"/>
              <a:t>[note to speaker – opportunity here to add in your own insights about in-demand areas and pay rises for your region/area of expertise]</a:t>
            </a:r>
          </a:p>
        </p:txBody>
      </p:sp>
      <p:sp>
        <p:nvSpPr>
          <p:cNvPr id="4" name="Slide Number Placeholder 3"/>
          <p:cNvSpPr>
            <a:spLocks noGrp="1"/>
          </p:cNvSpPr>
          <p:nvPr>
            <p:ph type="sldNum" sz="quarter" idx="5"/>
          </p:nvPr>
        </p:nvSpPr>
        <p:spPr/>
        <p:txBody>
          <a:bodyPr/>
          <a:lstStyle/>
          <a:p>
            <a:fld id="{8235519E-842D-4274-A7D6-E03C10D523FE}" type="slidenum">
              <a:rPr lang="en-GB" smtClean="0"/>
              <a:t>6</a:t>
            </a:fld>
            <a:endParaRPr lang="en-GB" dirty="0"/>
          </a:p>
        </p:txBody>
      </p:sp>
    </p:spTree>
    <p:extLst>
      <p:ext uri="{BB962C8B-B14F-4D97-AF65-F5344CB8AC3E}">
        <p14:creationId xmlns:p14="http://schemas.microsoft.com/office/powerpoint/2010/main" val="246005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52% of employees across the UK plan to move jobs in the year ahead.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rising cost of living has impacted on employee decisions to move jobs. 42% of employees are more inclined to move jobs due to the rise in the cost of living because their current salary doesn’t cover their living expenses. On the other hand, 17%  are less inclined to want to move jobs because they’re worried about things such as job security.</a:t>
            </a:r>
          </a:p>
        </p:txBody>
      </p:sp>
      <p:sp>
        <p:nvSpPr>
          <p:cNvPr id="4" name="Slide Number Placeholder 3"/>
          <p:cNvSpPr>
            <a:spLocks noGrp="1"/>
          </p:cNvSpPr>
          <p:nvPr>
            <p:ph type="sldNum" sz="quarter" idx="5"/>
          </p:nvPr>
        </p:nvSpPr>
        <p:spPr/>
        <p:txBody>
          <a:bodyPr/>
          <a:lstStyle/>
          <a:p>
            <a:fld id="{8235519E-842D-4274-A7D6-E03C10D523FE}" type="slidenum">
              <a:rPr lang="en-GB" smtClean="0"/>
              <a:t>7</a:t>
            </a:fld>
            <a:endParaRPr lang="en-GB" dirty="0"/>
          </a:p>
        </p:txBody>
      </p:sp>
    </p:spTree>
    <p:extLst>
      <p:ext uri="{BB962C8B-B14F-4D97-AF65-F5344CB8AC3E}">
        <p14:creationId xmlns:p14="http://schemas.microsoft.com/office/powerpoint/2010/main" val="118910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Skills shortages are still being widely felt – 92% of employers across the UK have faced skills shortages over the last year almost no change from the year before (93%). </a:t>
            </a:r>
          </a:p>
          <a:p>
            <a:endParaRPr lang="en-GB" b="0" dirty="0"/>
          </a:p>
          <a:p>
            <a:r>
              <a:rPr lang="en-GB" b="0" dirty="0"/>
              <a:t>As employers continue to struggle to find and retain individuals with the right skillsets, organisations must consider a broad range of options to set themselves up for success not only for today, but also for the future. For example, employers can consider actively hiring certain individuals to help alleviate skills gaps, for example, graduates, over 50s, workers from other industries or professions or those from disadvantaged socio-economic backgrounds.</a:t>
            </a:r>
            <a:r>
              <a:rPr lang="en-GB" dirty="0"/>
              <a:t> </a:t>
            </a:r>
            <a:endParaRPr lang="en-GB" b="0" dirty="0">
              <a:ea typeface="Calibri"/>
              <a:cs typeface="Calibri"/>
            </a:endParaRPr>
          </a:p>
          <a:p>
            <a:endParaRPr lang="en-GB" b="0" dirty="0"/>
          </a:p>
          <a:p>
            <a:r>
              <a:rPr lang="en-GB" b="0" dirty="0"/>
              <a:t>Being less focused on specific skills and experience when hiring can also help employers to overcome skills shortages. Our research shows that 80% of UK employers would be likely to hire a professional lacking all the required skills with the intention of upskilling them, and a further 73% believe an individual’s willingness to learn is more important than their existing skillset.</a:t>
            </a:r>
            <a:r>
              <a:rPr lang="en-GB" dirty="0"/>
              <a:t> </a:t>
            </a:r>
            <a:endParaRPr lang="en-GB" b="0" dirty="0">
              <a:ea typeface="Calibri"/>
              <a:cs typeface="Calibri"/>
            </a:endParaRPr>
          </a:p>
          <a:p>
            <a:endParaRPr lang="en-GB" b="0" dirty="0"/>
          </a:p>
          <a:p>
            <a:r>
              <a:rPr lang="en-GB" b="0" dirty="0"/>
              <a:t>To help them upskill, employees would prefer that their employer invested in training, allowed time during working hours to complete training and attend relevant conferences or talks, and also provide access to online training tools. </a:t>
            </a:r>
          </a:p>
        </p:txBody>
      </p:sp>
      <p:sp>
        <p:nvSpPr>
          <p:cNvPr id="4" name="Slide Number Placeholder 3"/>
          <p:cNvSpPr>
            <a:spLocks noGrp="1"/>
          </p:cNvSpPr>
          <p:nvPr>
            <p:ph type="sldNum" sz="quarter" idx="5"/>
          </p:nvPr>
        </p:nvSpPr>
        <p:spPr/>
        <p:txBody>
          <a:bodyPr/>
          <a:lstStyle/>
          <a:p>
            <a:fld id="{8235519E-842D-4274-A7D6-E03C10D523FE}" type="slidenum">
              <a:rPr lang="en-GB" smtClean="0"/>
              <a:t>8</a:t>
            </a:fld>
            <a:endParaRPr lang="en-GB" dirty="0"/>
          </a:p>
        </p:txBody>
      </p:sp>
    </p:spTree>
    <p:extLst>
      <p:ext uri="{BB962C8B-B14F-4D97-AF65-F5344CB8AC3E}">
        <p14:creationId xmlns:p14="http://schemas.microsoft.com/office/powerpoint/2010/main" val="415417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Arial" panose="020B0604020202020204" pitchFamily="34" charset="0"/>
              </a:rPr>
              <a:t>Where possible, hybrid working is a crucial factor for employee attraction and retention. There’s still work to do to strike the right balance and to best support staff whether they’re based at home, in the workplace or straddling both. </a:t>
            </a:r>
          </a:p>
          <a:p>
            <a:endParaRPr lang="en-GB" sz="1800" b="0" i="0" dirty="0">
              <a:solidFill>
                <a:srgbClr val="000000"/>
              </a:solidFill>
              <a:effectLst/>
              <a:latin typeface="Arial" panose="020B0604020202020204" pitchFamily="34" charset="0"/>
            </a:endParaRPr>
          </a:p>
          <a:p>
            <a:r>
              <a:rPr lang="en-GB" sz="1800" b="0" i="0" dirty="0">
                <a:solidFill>
                  <a:srgbClr val="000000"/>
                </a:solidFill>
                <a:effectLst/>
                <a:latin typeface="Arial" panose="020B0604020202020204" pitchFamily="34" charset="0"/>
              </a:rPr>
              <a:t>Across the UK, 61% of employers offer hybrid working to their staff. 43% of employees would not consider accepting a job in the future that didn’t offer hybrid working.</a:t>
            </a:r>
            <a:r>
              <a:rPr lang="en-GB" sz="1800" b="1" i="0" dirty="0">
                <a:solidFill>
                  <a:srgbClr val="000000"/>
                </a:solidFill>
                <a:effectLst/>
                <a:latin typeface="Arial" panose="020B0604020202020204" pitchFamily="34" charset="0"/>
              </a:rPr>
              <a:t> </a:t>
            </a:r>
          </a:p>
          <a:p>
            <a:endParaRPr lang="en-GB" sz="1800" b="1" i="0" dirty="0">
              <a:solidFill>
                <a:srgbClr val="000000"/>
              </a:solidFill>
              <a:effectLst/>
              <a:latin typeface="Arial" panose="020B0604020202020204" pitchFamily="34" charset="0"/>
            </a:endParaRPr>
          </a:p>
          <a:p>
            <a:r>
              <a:rPr lang="en-GB" sz="1800" b="0" i="0" dirty="0">
                <a:solidFill>
                  <a:srgbClr val="000000"/>
                </a:solidFill>
                <a:effectLst/>
                <a:latin typeface="Arial" panose="020B0604020202020204" pitchFamily="34" charset="0"/>
              </a:rPr>
              <a:t>To strike the right balance for hybrid working, employees want their organisation to build a culture where employees feel safe sharing their views on ways of working, to regularly celebrate employee achievements regardless of where they’re working, and to ensure that managers are properly trained to manage hybrid teams. </a:t>
            </a:r>
          </a:p>
          <a:p>
            <a:endParaRPr lang="en-GB" b="1" dirty="0"/>
          </a:p>
        </p:txBody>
      </p:sp>
      <p:sp>
        <p:nvSpPr>
          <p:cNvPr id="4" name="Slide Number Placeholder 3"/>
          <p:cNvSpPr>
            <a:spLocks noGrp="1"/>
          </p:cNvSpPr>
          <p:nvPr>
            <p:ph type="sldNum" sz="quarter" idx="5"/>
          </p:nvPr>
        </p:nvSpPr>
        <p:spPr/>
        <p:txBody>
          <a:bodyPr/>
          <a:lstStyle/>
          <a:p>
            <a:fld id="{8235519E-842D-4274-A7D6-E03C10D523FE}" type="slidenum">
              <a:rPr lang="en-GB" smtClean="0"/>
              <a:t>9</a:t>
            </a:fld>
            <a:endParaRPr lang="en-GB" dirty="0"/>
          </a:p>
        </p:txBody>
      </p:sp>
    </p:spTree>
    <p:extLst>
      <p:ext uri="{BB962C8B-B14F-4D97-AF65-F5344CB8AC3E}">
        <p14:creationId xmlns:p14="http://schemas.microsoft.com/office/powerpoint/2010/main" val="40081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CB7B0607-4A1F-E047-95E8-5AD444E002C9}"/>
              </a:ext>
            </a:extLst>
          </p:cNvPr>
          <p:cNvSpPr>
            <a:spLocks noGrp="1" noChangeArrowheads="1"/>
          </p:cNvSpPr>
          <p:nvPr>
            <p:ph type="ctrTitle" hasCustomPrompt="1"/>
          </p:nvPr>
        </p:nvSpPr>
        <p:spPr>
          <a:xfrm>
            <a:off x="257089" y="958850"/>
            <a:ext cx="3688610" cy="2059923"/>
          </a:xfrm>
        </p:spPr>
        <p:txBody>
          <a:bodyPr lIns="0" tIns="0" rIns="0" bIns="0" anchor="b">
            <a:noAutofit/>
          </a:bodyPr>
          <a:lstStyle>
            <a:lvl1pPr>
              <a:lnSpc>
                <a:spcPct val="85000"/>
              </a:lnSpc>
              <a:defRPr sz="3600">
                <a:solidFill>
                  <a:schemeClr val="bg2"/>
                </a:solidFill>
              </a:defRPr>
            </a:lvl1pPr>
          </a:lstStyle>
          <a:p>
            <a:r>
              <a:rPr lang="en-US" dirty="0"/>
              <a:t>CLICK TO EDIT MASTER TITLE STYLE</a:t>
            </a:r>
          </a:p>
        </p:txBody>
      </p:sp>
      <p:sp>
        <p:nvSpPr>
          <p:cNvPr id="14" name="Rectangle 3">
            <a:extLst>
              <a:ext uri="{FF2B5EF4-FFF2-40B4-BE49-F238E27FC236}">
                <a16:creationId xmlns:a16="http://schemas.microsoft.com/office/drawing/2014/main" id="{66B3176E-C959-6146-89FC-BE9FC41ACEC1}"/>
              </a:ext>
            </a:extLst>
          </p:cNvPr>
          <p:cNvSpPr>
            <a:spLocks noGrp="1" noChangeArrowheads="1"/>
          </p:cNvSpPr>
          <p:nvPr>
            <p:ph type="subTitle" idx="1"/>
          </p:nvPr>
        </p:nvSpPr>
        <p:spPr>
          <a:xfrm>
            <a:off x="257089" y="3221672"/>
            <a:ext cx="3676084" cy="661396"/>
          </a:xfrm>
        </p:spPr>
        <p:txBody>
          <a:bodyPr lIns="0" tIns="0" rIns="0" bIns="0">
            <a:noAutofit/>
          </a:bodyPr>
          <a:lstStyle>
            <a:lvl1pPr marL="0" indent="0">
              <a:buNone/>
              <a:defRPr sz="1200" b="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55437253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BF64DE-E488-D9C7-99E3-C7D90818586E}"/>
              </a:ext>
            </a:extLst>
          </p:cNvPr>
          <p:cNvPicPr>
            <a:picLocks noChangeAspect="1"/>
          </p:cNvPicPr>
          <p:nvPr/>
        </p:nvPicPr>
        <p:blipFill>
          <a:blip r:embed="rId3"/>
          <a:srcRect/>
          <a:stretch/>
        </p:blipFill>
        <p:spPr>
          <a:xfrm>
            <a:off x="46458" y="51209"/>
            <a:ext cx="2141126" cy="645375"/>
          </a:xfrm>
          <a:prstGeom prst="rect">
            <a:avLst/>
          </a:prstGeom>
        </p:spPr>
      </p:pic>
      <p:sp>
        <p:nvSpPr>
          <p:cNvPr id="10" name="Rectangle 2">
            <a:extLst>
              <a:ext uri="{FF2B5EF4-FFF2-40B4-BE49-F238E27FC236}">
                <a16:creationId xmlns:a16="http://schemas.microsoft.com/office/drawing/2014/main" id="{D2A97197-8D72-B959-E215-120A93E6CC88}"/>
              </a:ext>
            </a:extLst>
          </p:cNvPr>
          <p:cNvSpPr>
            <a:spLocks noGrp="1" noChangeArrowheads="1"/>
          </p:cNvSpPr>
          <p:nvPr>
            <p:ph type="ctrTitle" hasCustomPrompt="1"/>
          </p:nvPr>
        </p:nvSpPr>
        <p:spPr>
          <a:xfrm>
            <a:off x="257089" y="958850"/>
            <a:ext cx="3688610" cy="2059923"/>
          </a:xfrm>
        </p:spPr>
        <p:txBody>
          <a:bodyPr lIns="0" tIns="0" rIns="0" bIns="0" anchor="b">
            <a:noAutofit/>
          </a:bodyPr>
          <a:lstStyle>
            <a:lvl1pPr>
              <a:lnSpc>
                <a:spcPct val="85000"/>
              </a:lnSpc>
              <a:defRPr sz="3600">
                <a:solidFill>
                  <a:schemeClr val="bg2"/>
                </a:solidFill>
              </a:defRPr>
            </a:lvl1pPr>
          </a:lstStyle>
          <a:p>
            <a:r>
              <a:rPr lang="en-US"/>
              <a:t>CLICK TO EDIT MASTER TITLE STYLE</a:t>
            </a:r>
          </a:p>
        </p:txBody>
      </p:sp>
      <p:sp>
        <p:nvSpPr>
          <p:cNvPr id="11" name="Rectangle 3">
            <a:extLst>
              <a:ext uri="{FF2B5EF4-FFF2-40B4-BE49-F238E27FC236}">
                <a16:creationId xmlns:a16="http://schemas.microsoft.com/office/drawing/2014/main" id="{7B3B8BD0-B5A7-2C8A-D920-4AB20516A2E9}"/>
              </a:ext>
            </a:extLst>
          </p:cNvPr>
          <p:cNvSpPr>
            <a:spLocks noGrp="1" noChangeArrowheads="1"/>
          </p:cNvSpPr>
          <p:nvPr>
            <p:ph type="subTitle" idx="1"/>
          </p:nvPr>
        </p:nvSpPr>
        <p:spPr>
          <a:xfrm>
            <a:off x="257089" y="3221672"/>
            <a:ext cx="3676084" cy="661396"/>
          </a:xfrm>
        </p:spPr>
        <p:txBody>
          <a:bodyPr lIns="0" tIns="0" rIns="0" bIns="0">
            <a:noAutofit/>
          </a:bodyPr>
          <a:lstStyle>
            <a:lvl1pPr marL="0" indent="0">
              <a:buNone/>
              <a:defRPr sz="1200" b="0">
                <a:solidFill>
                  <a:schemeClr val="tx2"/>
                </a:solidFill>
              </a:defRPr>
            </a:lvl1pPr>
          </a:lstStyle>
          <a:p>
            <a:r>
              <a:rPr lang="en-US"/>
              <a:t>Click to edit Master subtitle style</a:t>
            </a:r>
          </a:p>
        </p:txBody>
      </p:sp>
    </p:spTree>
    <p:extLst>
      <p:ext uri="{BB962C8B-B14F-4D97-AF65-F5344CB8AC3E}">
        <p14:creationId xmlns:p14="http://schemas.microsoft.com/office/powerpoint/2010/main" val="2738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 Plain dark blue">
    <p:bg>
      <p:bgPr>
        <a:solidFill>
          <a:schemeClr val="tx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30F81A-034D-F5E0-1717-F40A86D248EF}"/>
              </a:ext>
            </a:extLst>
          </p:cNvPr>
          <p:cNvGrpSpPr/>
          <p:nvPr/>
        </p:nvGrpSpPr>
        <p:grpSpPr>
          <a:xfrm>
            <a:off x="248380" y="634950"/>
            <a:ext cx="6260228" cy="3906245"/>
            <a:chOff x="369272" y="846599"/>
            <a:chExt cx="8346971" cy="5208326"/>
          </a:xfrm>
        </p:grpSpPr>
        <p:sp>
          <p:nvSpPr>
            <p:cNvPr id="8" name="Freeform 7">
              <a:extLst>
                <a:ext uri="{FF2B5EF4-FFF2-40B4-BE49-F238E27FC236}">
                  <a16:creationId xmlns:a16="http://schemas.microsoft.com/office/drawing/2014/main" id="{6010A75C-DD05-002D-1ED8-36662CCDE1F1}"/>
                </a:ext>
              </a:extLst>
            </p:cNvPr>
            <p:cNvSpPr/>
            <p:nvPr/>
          </p:nvSpPr>
          <p:spPr>
            <a:xfrm rot="16200000">
              <a:off x="377756" y="1131548"/>
              <a:ext cx="1143182" cy="1155744"/>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9" name="Freeform 8">
              <a:extLst>
                <a:ext uri="{FF2B5EF4-FFF2-40B4-BE49-F238E27FC236}">
                  <a16:creationId xmlns:a16="http://schemas.microsoft.com/office/drawing/2014/main" id="{CCF0E99C-E585-781D-E815-C32551719D2B}"/>
                </a:ext>
              </a:extLst>
            </p:cNvPr>
            <p:cNvSpPr/>
            <p:nvPr/>
          </p:nvSpPr>
          <p:spPr>
            <a:xfrm rot="8100000">
              <a:off x="1641595" y="846599"/>
              <a:ext cx="586761" cy="59320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0" name="Freeform 9">
              <a:extLst>
                <a:ext uri="{FF2B5EF4-FFF2-40B4-BE49-F238E27FC236}">
                  <a16:creationId xmlns:a16="http://schemas.microsoft.com/office/drawing/2014/main" id="{FA2F9156-D765-5F4A-FA28-E4CE37FB7716}"/>
                </a:ext>
              </a:extLst>
            </p:cNvPr>
            <p:cNvSpPr/>
            <p:nvPr/>
          </p:nvSpPr>
          <p:spPr>
            <a:xfrm rot="16200000">
              <a:off x="372496" y="5464940"/>
              <a:ext cx="586761" cy="59320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1" name="Freeform 10">
              <a:extLst>
                <a:ext uri="{FF2B5EF4-FFF2-40B4-BE49-F238E27FC236}">
                  <a16:creationId xmlns:a16="http://schemas.microsoft.com/office/drawing/2014/main" id="{717D267A-86E0-644B-A304-548493F91171}"/>
                </a:ext>
              </a:extLst>
            </p:cNvPr>
            <p:cNvSpPr/>
            <p:nvPr/>
          </p:nvSpPr>
          <p:spPr>
            <a:xfrm rot="10800000">
              <a:off x="6669300" y="1695239"/>
              <a:ext cx="586761" cy="59320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Freeform 11">
              <a:extLst>
                <a:ext uri="{FF2B5EF4-FFF2-40B4-BE49-F238E27FC236}">
                  <a16:creationId xmlns:a16="http://schemas.microsoft.com/office/drawing/2014/main" id="{7B244977-86A1-DDCB-53CE-586EBC700035}"/>
                </a:ext>
              </a:extLst>
            </p:cNvPr>
            <p:cNvSpPr/>
            <p:nvPr/>
          </p:nvSpPr>
          <p:spPr>
            <a:xfrm rot="16200000">
              <a:off x="7267651" y="2273730"/>
              <a:ext cx="1440676" cy="1456508"/>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3" name="Freeform 12">
              <a:extLst>
                <a:ext uri="{FF2B5EF4-FFF2-40B4-BE49-F238E27FC236}">
                  <a16:creationId xmlns:a16="http://schemas.microsoft.com/office/drawing/2014/main" id="{564E6339-5ED7-7C5A-16C2-CDAFACE81D0C}"/>
                </a:ext>
              </a:extLst>
            </p:cNvPr>
            <p:cNvSpPr/>
            <p:nvPr/>
          </p:nvSpPr>
          <p:spPr>
            <a:xfrm rot="16200000">
              <a:off x="6951735" y="3720644"/>
              <a:ext cx="305423" cy="30877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2" name="Title 1"/>
          <p:cNvSpPr>
            <a:spLocks noGrp="1"/>
          </p:cNvSpPr>
          <p:nvPr>
            <p:ph type="title" hasCustomPrompt="1"/>
          </p:nvPr>
        </p:nvSpPr>
        <p:spPr>
          <a:xfrm>
            <a:off x="257383" y="968459"/>
            <a:ext cx="5052284" cy="2139552"/>
          </a:xfrm>
        </p:spPr>
        <p:txBody>
          <a:bodyPr lIns="0" tIns="0" rIns="0" bIns="0" anchor="b">
            <a:noAutofit/>
          </a:bodyPr>
          <a:lstStyle>
            <a:lvl1pPr>
              <a:lnSpc>
                <a:spcPct val="85000"/>
              </a:lnSpc>
              <a:defRPr sz="4000">
                <a:solidFill>
                  <a:schemeClr val="bg2"/>
                </a:solidFill>
              </a:defRPr>
            </a:lvl1pPr>
          </a:lstStyle>
          <a:p>
            <a:r>
              <a:rPr lang="en-GB"/>
              <a:t>CLICK TO EDIT</a:t>
            </a:r>
            <a:endParaRPr lang="en-US"/>
          </a:p>
        </p:txBody>
      </p:sp>
      <p:sp>
        <p:nvSpPr>
          <p:cNvPr id="3" name="Text Placeholder 2"/>
          <p:cNvSpPr>
            <a:spLocks noGrp="1"/>
          </p:cNvSpPr>
          <p:nvPr>
            <p:ph type="body" idx="1"/>
          </p:nvPr>
        </p:nvSpPr>
        <p:spPr>
          <a:xfrm>
            <a:off x="257383" y="3183669"/>
            <a:ext cx="5052284" cy="793640"/>
          </a:xfrm>
        </p:spPr>
        <p:txBody>
          <a:bodyPr lIns="0" tIns="0" rIns="0" bIns="0">
            <a:noAutofit/>
          </a:bodyPr>
          <a:lstStyle>
            <a:lvl1pPr marL="0" indent="0">
              <a:lnSpc>
                <a:spcPct val="100000"/>
              </a:lnSpc>
              <a:buNone/>
              <a:defRPr sz="1800">
                <a:solidFill>
                  <a:schemeClr val="bg2"/>
                </a:solidFill>
              </a:defRPr>
            </a:lvl1pPr>
            <a:lvl2pPr marL="342788" indent="0">
              <a:buNone/>
              <a:defRPr sz="1500">
                <a:solidFill>
                  <a:schemeClr val="tx1">
                    <a:tint val="75000"/>
                  </a:schemeClr>
                </a:solidFill>
              </a:defRPr>
            </a:lvl2pPr>
            <a:lvl3pPr marL="685577" indent="0">
              <a:buNone/>
              <a:defRPr sz="1350">
                <a:solidFill>
                  <a:schemeClr val="tx1">
                    <a:tint val="75000"/>
                  </a:schemeClr>
                </a:solidFill>
              </a:defRPr>
            </a:lvl3pPr>
            <a:lvl4pPr marL="1028366" indent="0">
              <a:buNone/>
              <a:defRPr sz="1200">
                <a:solidFill>
                  <a:schemeClr val="tx1">
                    <a:tint val="75000"/>
                  </a:schemeClr>
                </a:solidFill>
              </a:defRPr>
            </a:lvl4pPr>
            <a:lvl5pPr marL="1371155" indent="0">
              <a:buNone/>
              <a:defRPr sz="1200">
                <a:solidFill>
                  <a:schemeClr val="tx1">
                    <a:tint val="75000"/>
                  </a:schemeClr>
                </a:solidFill>
              </a:defRPr>
            </a:lvl5pPr>
            <a:lvl6pPr marL="1713944" indent="0">
              <a:buNone/>
              <a:defRPr sz="1200">
                <a:solidFill>
                  <a:schemeClr val="tx1">
                    <a:tint val="75000"/>
                  </a:schemeClr>
                </a:solidFill>
              </a:defRPr>
            </a:lvl6pPr>
            <a:lvl7pPr marL="2056732" indent="0">
              <a:buNone/>
              <a:defRPr sz="1200">
                <a:solidFill>
                  <a:schemeClr val="tx1">
                    <a:tint val="75000"/>
                  </a:schemeClr>
                </a:solidFill>
              </a:defRPr>
            </a:lvl7pPr>
            <a:lvl8pPr marL="2399520" indent="0">
              <a:buNone/>
              <a:defRPr sz="1200">
                <a:solidFill>
                  <a:schemeClr val="tx1">
                    <a:tint val="75000"/>
                  </a:schemeClr>
                </a:solidFill>
              </a:defRPr>
            </a:lvl8pPr>
            <a:lvl9pPr marL="2742308" indent="0">
              <a:buNone/>
              <a:defRPr sz="1200">
                <a:solidFill>
                  <a:schemeClr val="tx1">
                    <a:tint val="75000"/>
                  </a:schemeClr>
                </a:solidFill>
              </a:defRPr>
            </a:lvl9pPr>
          </a:lstStyle>
          <a:p>
            <a:pPr lvl="0"/>
            <a:r>
              <a:rPr lang="en-US"/>
              <a:t>Click to edit Master text styles</a:t>
            </a:r>
          </a:p>
        </p:txBody>
      </p:sp>
      <p:pic>
        <p:nvPicPr>
          <p:cNvPr id="15" name="Picture 14" descr="A picture containing text, clipart&#10;&#10;Description automatically generated">
            <a:extLst>
              <a:ext uri="{FF2B5EF4-FFF2-40B4-BE49-F238E27FC236}">
                <a16:creationId xmlns:a16="http://schemas.microsoft.com/office/drawing/2014/main" id="{C56CBCBF-197A-C99C-1C69-AB98C5FA924A}"/>
              </a:ext>
            </a:extLst>
          </p:cNvPr>
          <p:cNvPicPr>
            <a:picLocks noChangeAspect="1"/>
          </p:cNvPicPr>
          <p:nvPr/>
        </p:nvPicPr>
        <p:blipFill>
          <a:blip r:embed="rId2"/>
          <a:stretch>
            <a:fillRect/>
          </a:stretch>
        </p:blipFill>
        <p:spPr>
          <a:xfrm>
            <a:off x="117074" y="128626"/>
            <a:ext cx="1369886" cy="412909"/>
          </a:xfrm>
          <a:prstGeom prst="rect">
            <a:avLst/>
          </a:prstGeom>
        </p:spPr>
      </p:pic>
    </p:spTree>
    <p:extLst>
      <p:ext uri="{BB962C8B-B14F-4D97-AF65-F5344CB8AC3E}">
        <p14:creationId xmlns:p14="http://schemas.microsoft.com/office/powerpoint/2010/main" val="38957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 Plain Parchm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383" y="1127125"/>
            <a:ext cx="5052284" cy="1968360"/>
          </a:xfrm>
        </p:spPr>
        <p:txBody>
          <a:bodyPr lIns="0" tIns="0" rIns="0" bIns="0" anchor="b">
            <a:noAutofit/>
          </a:bodyPr>
          <a:lstStyle>
            <a:lvl1pPr>
              <a:lnSpc>
                <a:spcPct val="85000"/>
              </a:lnSpc>
              <a:defRPr sz="4000">
                <a:solidFill>
                  <a:schemeClr val="tx1"/>
                </a:solidFill>
              </a:defRPr>
            </a:lvl1pPr>
          </a:lstStyle>
          <a:p>
            <a:r>
              <a:rPr lang="en-GB"/>
              <a:t>CLICK TO EDIT</a:t>
            </a:r>
            <a:endParaRPr lang="en-US"/>
          </a:p>
        </p:txBody>
      </p:sp>
      <p:sp>
        <p:nvSpPr>
          <p:cNvPr id="3" name="Text Placeholder 2"/>
          <p:cNvSpPr>
            <a:spLocks noGrp="1"/>
          </p:cNvSpPr>
          <p:nvPr>
            <p:ph type="body" idx="1"/>
          </p:nvPr>
        </p:nvSpPr>
        <p:spPr>
          <a:xfrm>
            <a:off x="257383" y="3171143"/>
            <a:ext cx="5052284" cy="793640"/>
          </a:xfrm>
        </p:spPr>
        <p:txBody>
          <a:bodyPr lIns="0" tIns="0" rIns="0" bIns="0">
            <a:noAutofit/>
          </a:bodyPr>
          <a:lstStyle>
            <a:lvl1pPr marL="0" indent="0">
              <a:lnSpc>
                <a:spcPct val="100000"/>
              </a:lnSpc>
              <a:buNone/>
              <a:defRPr sz="1800">
                <a:solidFill>
                  <a:schemeClr val="tx1"/>
                </a:solidFill>
              </a:defRPr>
            </a:lvl1pPr>
            <a:lvl2pPr marL="342788" indent="0">
              <a:buNone/>
              <a:defRPr sz="1500">
                <a:solidFill>
                  <a:schemeClr val="tx1">
                    <a:tint val="75000"/>
                  </a:schemeClr>
                </a:solidFill>
              </a:defRPr>
            </a:lvl2pPr>
            <a:lvl3pPr marL="685577" indent="0">
              <a:buNone/>
              <a:defRPr sz="1350">
                <a:solidFill>
                  <a:schemeClr val="tx1">
                    <a:tint val="75000"/>
                  </a:schemeClr>
                </a:solidFill>
              </a:defRPr>
            </a:lvl3pPr>
            <a:lvl4pPr marL="1028366" indent="0">
              <a:buNone/>
              <a:defRPr sz="1200">
                <a:solidFill>
                  <a:schemeClr val="tx1">
                    <a:tint val="75000"/>
                  </a:schemeClr>
                </a:solidFill>
              </a:defRPr>
            </a:lvl4pPr>
            <a:lvl5pPr marL="1371155" indent="0">
              <a:buNone/>
              <a:defRPr sz="1200">
                <a:solidFill>
                  <a:schemeClr val="tx1">
                    <a:tint val="75000"/>
                  </a:schemeClr>
                </a:solidFill>
              </a:defRPr>
            </a:lvl5pPr>
            <a:lvl6pPr marL="1713944" indent="0">
              <a:buNone/>
              <a:defRPr sz="1200">
                <a:solidFill>
                  <a:schemeClr val="tx1">
                    <a:tint val="75000"/>
                  </a:schemeClr>
                </a:solidFill>
              </a:defRPr>
            </a:lvl6pPr>
            <a:lvl7pPr marL="2056732" indent="0">
              <a:buNone/>
              <a:defRPr sz="1200">
                <a:solidFill>
                  <a:schemeClr val="tx1">
                    <a:tint val="75000"/>
                  </a:schemeClr>
                </a:solidFill>
              </a:defRPr>
            </a:lvl7pPr>
            <a:lvl8pPr marL="2399520" indent="0">
              <a:buNone/>
              <a:defRPr sz="1200">
                <a:solidFill>
                  <a:schemeClr val="tx1">
                    <a:tint val="75000"/>
                  </a:schemeClr>
                </a:solidFill>
              </a:defRPr>
            </a:lvl8pPr>
            <a:lvl9pPr marL="2742308" indent="0">
              <a:buNone/>
              <a:defRPr sz="12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997C9E0B-CBDC-187F-BAAA-FA576EA9A3C1}"/>
              </a:ext>
            </a:extLst>
          </p:cNvPr>
          <p:cNvGrpSpPr/>
          <p:nvPr/>
        </p:nvGrpSpPr>
        <p:grpSpPr>
          <a:xfrm>
            <a:off x="246461" y="853373"/>
            <a:ext cx="6460746" cy="3659210"/>
            <a:chOff x="385763" y="1137828"/>
            <a:chExt cx="8614328" cy="4878947"/>
          </a:xfrm>
        </p:grpSpPr>
        <p:sp>
          <p:nvSpPr>
            <p:cNvPr id="15" name="Freeform 14">
              <a:extLst>
                <a:ext uri="{FF2B5EF4-FFF2-40B4-BE49-F238E27FC236}">
                  <a16:creationId xmlns:a16="http://schemas.microsoft.com/office/drawing/2014/main" id="{320BB3C9-84AD-84E5-266E-3BD6EF097DCE}"/>
                </a:ext>
              </a:extLst>
            </p:cNvPr>
            <p:cNvSpPr/>
            <p:nvPr/>
          </p:nvSpPr>
          <p:spPr>
            <a:xfrm rot="16200000">
              <a:off x="392044" y="1131548"/>
              <a:ext cx="1143182" cy="1155744"/>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6" name="Freeform 15">
              <a:extLst>
                <a:ext uri="{FF2B5EF4-FFF2-40B4-BE49-F238E27FC236}">
                  <a16:creationId xmlns:a16="http://schemas.microsoft.com/office/drawing/2014/main" id="{7B1C93BE-C851-DF83-CA3D-AEB86CF565DC}"/>
                </a:ext>
              </a:extLst>
            </p:cNvPr>
            <p:cNvSpPr/>
            <p:nvPr/>
          </p:nvSpPr>
          <p:spPr>
            <a:xfrm rot="16200000">
              <a:off x="1545627" y="1134604"/>
              <a:ext cx="586761" cy="59320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7" name="Freeform 16">
              <a:extLst>
                <a:ext uri="{FF2B5EF4-FFF2-40B4-BE49-F238E27FC236}">
                  <a16:creationId xmlns:a16="http://schemas.microsoft.com/office/drawing/2014/main" id="{DC546466-DBFA-324D-D823-2981F05AE171}"/>
                </a:ext>
              </a:extLst>
            </p:cNvPr>
            <p:cNvSpPr/>
            <p:nvPr/>
          </p:nvSpPr>
          <p:spPr>
            <a:xfrm rot="18900000">
              <a:off x="499929" y="5423566"/>
              <a:ext cx="586761" cy="59320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8" name="Freeform 17">
              <a:extLst>
                <a:ext uri="{FF2B5EF4-FFF2-40B4-BE49-F238E27FC236}">
                  <a16:creationId xmlns:a16="http://schemas.microsoft.com/office/drawing/2014/main" id="{445167BF-467B-B6A8-96EA-786DBA459EC8}"/>
                </a:ext>
              </a:extLst>
            </p:cNvPr>
            <p:cNvSpPr/>
            <p:nvPr/>
          </p:nvSpPr>
          <p:spPr>
            <a:xfrm rot="10800000">
              <a:off x="6961857" y="1695239"/>
              <a:ext cx="586761" cy="59320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Freeform 18">
              <a:extLst>
                <a:ext uri="{FF2B5EF4-FFF2-40B4-BE49-F238E27FC236}">
                  <a16:creationId xmlns:a16="http://schemas.microsoft.com/office/drawing/2014/main" id="{F17497B3-41FE-9C61-9F3D-CD7A3F44E990}"/>
                </a:ext>
              </a:extLst>
            </p:cNvPr>
            <p:cNvSpPr/>
            <p:nvPr/>
          </p:nvSpPr>
          <p:spPr>
            <a:xfrm rot="16200000">
              <a:off x="7551499" y="2273730"/>
              <a:ext cx="1440676" cy="1456508"/>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0" name="Freeform 19">
              <a:extLst>
                <a:ext uri="{FF2B5EF4-FFF2-40B4-BE49-F238E27FC236}">
                  <a16:creationId xmlns:a16="http://schemas.microsoft.com/office/drawing/2014/main" id="{C71EFC9A-CAD7-303F-770E-396559EF32D3}"/>
                </a:ext>
              </a:extLst>
            </p:cNvPr>
            <p:cNvSpPr/>
            <p:nvPr/>
          </p:nvSpPr>
          <p:spPr>
            <a:xfrm rot="16200000">
              <a:off x="7245010" y="3720644"/>
              <a:ext cx="305423" cy="30877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pic>
        <p:nvPicPr>
          <p:cNvPr id="11" name="Picture 10" descr="Text, logo&#10;&#10;Description automatically generated">
            <a:extLst>
              <a:ext uri="{FF2B5EF4-FFF2-40B4-BE49-F238E27FC236}">
                <a16:creationId xmlns:a16="http://schemas.microsoft.com/office/drawing/2014/main" id="{AF3B3614-2755-4A59-5DC3-FE708D40AE04}"/>
              </a:ext>
            </a:extLst>
          </p:cNvPr>
          <p:cNvPicPr>
            <a:picLocks noChangeAspect="1"/>
          </p:cNvPicPr>
          <p:nvPr/>
        </p:nvPicPr>
        <p:blipFill>
          <a:blip r:embed="rId2"/>
          <a:stretch>
            <a:fillRect/>
          </a:stretch>
        </p:blipFill>
        <p:spPr>
          <a:xfrm>
            <a:off x="117014" y="134226"/>
            <a:ext cx="1348740" cy="406535"/>
          </a:xfrm>
          <a:prstGeom prst="rect">
            <a:avLst/>
          </a:prstGeom>
        </p:spPr>
      </p:pic>
    </p:spTree>
    <p:extLst>
      <p:ext uri="{BB962C8B-B14F-4D97-AF65-F5344CB8AC3E}">
        <p14:creationId xmlns:p14="http://schemas.microsoft.com/office/powerpoint/2010/main" val="320604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4202">
          <p15:clr>
            <a:srgbClr val="FBAE40"/>
          </p15:clr>
        </p15:guide>
        <p15:guide id="6" orient="horz" pos="1407">
          <p15:clr>
            <a:srgbClr val="FBAE40"/>
          </p15:clr>
        </p15:guide>
        <p15:guide id="7" orient="horz" pos="162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 Image - dark blue">
    <p:bg>
      <p:bgPr>
        <a:solidFill>
          <a:schemeClr val="tx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C7E531-36D4-9326-0644-7967A8674017}"/>
              </a:ext>
            </a:extLst>
          </p:cNvPr>
          <p:cNvGrpSpPr/>
          <p:nvPr/>
        </p:nvGrpSpPr>
        <p:grpSpPr>
          <a:xfrm>
            <a:off x="278608" y="0"/>
            <a:ext cx="8865392" cy="5143500"/>
            <a:chOff x="371475" y="0"/>
            <a:chExt cx="11820523" cy="6858000"/>
          </a:xfrm>
        </p:grpSpPr>
        <p:pic>
          <p:nvPicPr>
            <p:cNvPr id="15" name="Picture 14">
              <a:extLst>
                <a:ext uri="{FF2B5EF4-FFF2-40B4-BE49-F238E27FC236}">
                  <a16:creationId xmlns:a16="http://schemas.microsoft.com/office/drawing/2014/main" id="{44B2F43B-DFD3-C262-A258-5C498D66C5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r="-210"/>
            <a:stretch/>
          </p:blipFill>
          <p:spPr>
            <a:xfrm flipH="1">
              <a:off x="6095999" y="0"/>
              <a:ext cx="6095999" cy="6858000"/>
            </a:xfrm>
            <a:prstGeom prst="rect">
              <a:avLst/>
            </a:prstGeom>
          </p:spPr>
        </p:pic>
        <p:sp>
          <p:nvSpPr>
            <p:cNvPr id="16" name="Freeform 15">
              <a:extLst>
                <a:ext uri="{FF2B5EF4-FFF2-40B4-BE49-F238E27FC236}">
                  <a16:creationId xmlns:a16="http://schemas.microsoft.com/office/drawing/2014/main" id="{D577637D-5E8F-2B9E-9947-EE193C117951}"/>
                </a:ext>
              </a:extLst>
            </p:cNvPr>
            <p:cNvSpPr/>
            <p:nvPr/>
          </p:nvSpPr>
          <p:spPr>
            <a:xfrm rot="2700000">
              <a:off x="3672040" y="975262"/>
              <a:ext cx="4820947" cy="4873923"/>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7" name="Freeform 16">
              <a:extLst>
                <a:ext uri="{FF2B5EF4-FFF2-40B4-BE49-F238E27FC236}">
                  <a16:creationId xmlns:a16="http://schemas.microsoft.com/office/drawing/2014/main" id="{49DAE33E-6ADF-27E2-57D6-38396069F54F}"/>
                </a:ext>
              </a:extLst>
            </p:cNvPr>
            <p:cNvSpPr/>
            <p:nvPr/>
          </p:nvSpPr>
          <p:spPr>
            <a:xfrm rot="16200000">
              <a:off x="9794996" y="2279333"/>
              <a:ext cx="305423" cy="30877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8" name="Freeform 17">
              <a:extLst>
                <a:ext uri="{FF2B5EF4-FFF2-40B4-BE49-F238E27FC236}">
                  <a16:creationId xmlns:a16="http://schemas.microsoft.com/office/drawing/2014/main" id="{2322E372-545D-7A76-EC7C-D067200A4A5C}"/>
                </a:ext>
              </a:extLst>
            </p:cNvPr>
            <p:cNvSpPr/>
            <p:nvPr/>
          </p:nvSpPr>
          <p:spPr>
            <a:xfrm rot="16200000">
              <a:off x="10674281" y="1131549"/>
              <a:ext cx="1143182" cy="1155744"/>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9" name="Freeform 18">
              <a:extLst>
                <a:ext uri="{FF2B5EF4-FFF2-40B4-BE49-F238E27FC236}">
                  <a16:creationId xmlns:a16="http://schemas.microsoft.com/office/drawing/2014/main" id="{812B943B-B6F6-EC75-AAFB-72550D440402}"/>
                </a:ext>
              </a:extLst>
            </p:cNvPr>
            <p:cNvSpPr/>
            <p:nvPr/>
          </p:nvSpPr>
          <p:spPr>
            <a:xfrm rot="8100000">
              <a:off x="8246951" y="849286"/>
              <a:ext cx="586761" cy="59320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0" name="Freeform 19">
              <a:extLst>
                <a:ext uri="{FF2B5EF4-FFF2-40B4-BE49-F238E27FC236}">
                  <a16:creationId xmlns:a16="http://schemas.microsoft.com/office/drawing/2014/main" id="{509AA671-9960-C7F1-51A0-3FD813BA398F}"/>
                </a:ext>
              </a:extLst>
            </p:cNvPr>
            <p:cNvSpPr/>
            <p:nvPr/>
          </p:nvSpPr>
          <p:spPr>
            <a:xfrm rot="18900000">
              <a:off x="8246951" y="5408378"/>
              <a:ext cx="586761" cy="59320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1" name="Freeform 20">
              <a:extLst>
                <a:ext uri="{FF2B5EF4-FFF2-40B4-BE49-F238E27FC236}">
                  <a16:creationId xmlns:a16="http://schemas.microsoft.com/office/drawing/2014/main" id="{B49C709F-C4E2-7DE3-A960-1C135C35FF48}"/>
                </a:ext>
              </a:extLst>
            </p:cNvPr>
            <p:cNvSpPr/>
            <p:nvPr/>
          </p:nvSpPr>
          <p:spPr>
            <a:xfrm rot="5400000">
              <a:off x="9798072" y="2265752"/>
              <a:ext cx="865174" cy="874681"/>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 name="Freeform 21">
              <a:extLst>
                <a:ext uri="{FF2B5EF4-FFF2-40B4-BE49-F238E27FC236}">
                  <a16:creationId xmlns:a16="http://schemas.microsoft.com/office/drawing/2014/main" id="{3E42AD58-E178-EBC2-02E0-38CB415C1EAC}"/>
                </a:ext>
              </a:extLst>
            </p:cNvPr>
            <p:cNvSpPr/>
            <p:nvPr/>
          </p:nvSpPr>
          <p:spPr>
            <a:xfrm rot="13500000">
              <a:off x="9042398" y="5495131"/>
              <a:ext cx="402302" cy="406723"/>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 name="Freeform 22">
              <a:extLst>
                <a:ext uri="{FF2B5EF4-FFF2-40B4-BE49-F238E27FC236}">
                  <a16:creationId xmlns:a16="http://schemas.microsoft.com/office/drawing/2014/main" id="{1A6247F4-D446-6BE5-09C5-94579D7EE13D}"/>
                </a:ext>
              </a:extLst>
            </p:cNvPr>
            <p:cNvSpPr/>
            <p:nvPr/>
          </p:nvSpPr>
          <p:spPr>
            <a:xfrm rot="10800000">
              <a:off x="6411841" y="973113"/>
              <a:ext cx="1299731" cy="1314014"/>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Freeform 23">
              <a:extLst>
                <a:ext uri="{FF2B5EF4-FFF2-40B4-BE49-F238E27FC236}">
                  <a16:creationId xmlns:a16="http://schemas.microsoft.com/office/drawing/2014/main" id="{3AD46B49-66A1-11F9-D556-38707C2461BD}"/>
                </a:ext>
              </a:extLst>
            </p:cNvPr>
            <p:cNvSpPr/>
            <p:nvPr/>
          </p:nvSpPr>
          <p:spPr>
            <a:xfrm>
              <a:off x="7705173" y="2281011"/>
              <a:ext cx="410724" cy="41523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 name="Freeform 24">
              <a:extLst>
                <a:ext uri="{FF2B5EF4-FFF2-40B4-BE49-F238E27FC236}">
                  <a16:creationId xmlns:a16="http://schemas.microsoft.com/office/drawing/2014/main" id="{D0C3328A-71DB-EACF-3016-C7D4FD6003C6}"/>
                </a:ext>
              </a:extLst>
            </p:cNvPr>
            <p:cNvSpPr/>
            <p:nvPr/>
          </p:nvSpPr>
          <p:spPr>
            <a:xfrm>
              <a:off x="371475" y="5202732"/>
              <a:ext cx="579632" cy="586001"/>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 name="Freeform 25">
              <a:extLst>
                <a:ext uri="{FF2B5EF4-FFF2-40B4-BE49-F238E27FC236}">
                  <a16:creationId xmlns:a16="http://schemas.microsoft.com/office/drawing/2014/main" id="{80DE8157-0006-BA0B-9E82-0F6EF696C70C}"/>
                </a:ext>
              </a:extLst>
            </p:cNvPr>
            <p:cNvSpPr/>
            <p:nvPr/>
          </p:nvSpPr>
          <p:spPr>
            <a:xfrm rot="13500000">
              <a:off x="5387643" y="4221795"/>
              <a:ext cx="809665" cy="818563"/>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 name="Freeform 26">
              <a:extLst>
                <a:ext uri="{FF2B5EF4-FFF2-40B4-BE49-F238E27FC236}">
                  <a16:creationId xmlns:a16="http://schemas.microsoft.com/office/drawing/2014/main" id="{EADB0CFC-BA33-59E6-88DB-F9A1565E2A5E}"/>
                </a:ext>
              </a:extLst>
            </p:cNvPr>
            <p:cNvSpPr/>
            <p:nvPr/>
          </p:nvSpPr>
          <p:spPr>
            <a:xfrm rot="16200000">
              <a:off x="9823277" y="3995012"/>
              <a:ext cx="305423" cy="30877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2" name="Title 1"/>
          <p:cNvSpPr>
            <a:spLocks noGrp="1"/>
          </p:cNvSpPr>
          <p:nvPr>
            <p:ph type="title" hasCustomPrompt="1"/>
          </p:nvPr>
        </p:nvSpPr>
        <p:spPr>
          <a:xfrm>
            <a:off x="257383" y="1127125"/>
            <a:ext cx="5052284" cy="1968360"/>
          </a:xfrm>
        </p:spPr>
        <p:txBody>
          <a:bodyPr lIns="0" tIns="0" rIns="0" bIns="0" anchor="b">
            <a:noAutofit/>
          </a:bodyPr>
          <a:lstStyle>
            <a:lvl1pPr>
              <a:lnSpc>
                <a:spcPct val="85000"/>
              </a:lnSpc>
              <a:defRPr sz="4000">
                <a:solidFill>
                  <a:schemeClr val="bg2"/>
                </a:solidFill>
              </a:defRPr>
            </a:lvl1pPr>
          </a:lstStyle>
          <a:p>
            <a:r>
              <a:rPr lang="en-GB"/>
              <a:t>CLICK TO EDIT</a:t>
            </a:r>
            <a:endParaRPr lang="en-US"/>
          </a:p>
        </p:txBody>
      </p:sp>
      <p:sp>
        <p:nvSpPr>
          <p:cNvPr id="3" name="Text Placeholder 2"/>
          <p:cNvSpPr>
            <a:spLocks noGrp="1"/>
          </p:cNvSpPr>
          <p:nvPr>
            <p:ph type="body" idx="1"/>
          </p:nvPr>
        </p:nvSpPr>
        <p:spPr>
          <a:xfrm>
            <a:off x="257383" y="3171143"/>
            <a:ext cx="5052284" cy="793640"/>
          </a:xfrm>
        </p:spPr>
        <p:txBody>
          <a:bodyPr lIns="0" tIns="0" rIns="0" bIns="0">
            <a:noAutofit/>
          </a:bodyPr>
          <a:lstStyle>
            <a:lvl1pPr marL="0" indent="0">
              <a:lnSpc>
                <a:spcPct val="100000"/>
              </a:lnSpc>
              <a:buNone/>
              <a:defRPr sz="1800">
                <a:solidFill>
                  <a:schemeClr val="bg2"/>
                </a:solidFill>
              </a:defRPr>
            </a:lvl1pPr>
            <a:lvl2pPr marL="342788" indent="0">
              <a:buNone/>
              <a:defRPr sz="1500">
                <a:solidFill>
                  <a:schemeClr val="tx1">
                    <a:tint val="75000"/>
                  </a:schemeClr>
                </a:solidFill>
              </a:defRPr>
            </a:lvl2pPr>
            <a:lvl3pPr marL="685577" indent="0">
              <a:buNone/>
              <a:defRPr sz="1350">
                <a:solidFill>
                  <a:schemeClr val="tx1">
                    <a:tint val="75000"/>
                  </a:schemeClr>
                </a:solidFill>
              </a:defRPr>
            </a:lvl3pPr>
            <a:lvl4pPr marL="1028366" indent="0">
              <a:buNone/>
              <a:defRPr sz="1200">
                <a:solidFill>
                  <a:schemeClr val="tx1">
                    <a:tint val="75000"/>
                  </a:schemeClr>
                </a:solidFill>
              </a:defRPr>
            </a:lvl4pPr>
            <a:lvl5pPr marL="1371155" indent="0">
              <a:buNone/>
              <a:defRPr sz="1200">
                <a:solidFill>
                  <a:schemeClr val="tx1">
                    <a:tint val="75000"/>
                  </a:schemeClr>
                </a:solidFill>
              </a:defRPr>
            </a:lvl5pPr>
            <a:lvl6pPr marL="1713944" indent="0">
              <a:buNone/>
              <a:defRPr sz="1200">
                <a:solidFill>
                  <a:schemeClr val="tx1">
                    <a:tint val="75000"/>
                  </a:schemeClr>
                </a:solidFill>
              </a:defRPr>
            </a:lvl6pPr>
            <a:lvl7pPr marL="2056732" indent="0">
              <a:buNone/>
              <a:defRPr sz="1200">
                <a:solidFill>
                  <a:schemeClr val="tx1">
                    <a:tint val="75000"/>
                  </a:schemeClr>
                </a:solidFill>
              </a:defRPr>
            </a:lvl7pPr>
            <a:lvl8pPr marL="2399520" indent="0">
              <a:buNone/>
              <a:defRPr sz="1200">
                <a:solidFill>
                  <a:schemeClr val="tx1">
                    <a:tint val="75000"/>
                  </a:schemeClr>
                </a:solidFill>
              </a:defRPr>
            </a:lvl8pPr>
            <a:lvl9pPr marL="2742308" indent="0">
              <a:buNone/>
              <a:defRPr sz="1200">
                <a:solidFill>
                  <a:schemeClr val="tx1">
                    <a:tint val="75000"/>
                  </a:schemeClr>
                </a:solidFill>
              </a:defRPr>
            </a:lvl9pPr>
          </a:lstStyle>
          <a:p>
            <a:pPr lvl="0"/>
            <a:r>
              <a:rPr lang="en-US"/>
              <a:t>Click to edit Master text styles</a:t>
            </a:r>
          </a:p>
        </p:txBody>
      </p:sp>
      <p:pic>
        <p:nvPicPr>
          <p:cNvPr id="29" name="Picture 28" descr="A picture containing text, clipart&#10;&#10;Description automatically generated">
            <a:extLst>
              <a:ext uri="{FF2B5EF4-FFF2-40B4-BE49-F238E27FC236}">
                <a16:creationId xmlns:a16="http://schemas.microsoft.com/office/drawing/2014/main" id="{C4CDBC6E-6FC9-0AFA-E77B-3AADE3E27C38}"/>
              </a:ext>
            </a:extLst>
          </p:cNvPr>
          <p:cNvPicPr>
            <a:picLocks noChangeAspect="1"/>
          </p:cNvPicPr>
          <p:nvPr/>
        </p:nvPicPr>
        <p:blipFill>
          <a:blip r:embed="rId3"/>
          <a:stretch>
            <a:fillRect/>
          </a:stretch>
        </p:blipFill>
        <p:spPr>
          <a:xfrm>
            <a:off x="117074" y="128626"/>
            <a:ext cx="1369886" cy="412909"/>
          </a:xfrm>
          <a:prstGeom prst="rect">
            <a:avLst/>
          </a:prstGeom>
        </p:spPr>
      </p:pic>
    </p:spTree>
    <p:extLst>
      <p:ext uri="{BB962C8B-B14F-4D97-AF65-F5344CB8AC3E}">
        <p14:creationId xmlns:p14="http://schemas.microsoft.com/office/powerpoint/2010/main" val="88617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1407">
          <p15:clr>
            <a:srgbClr val="FBAE40"/>
          </p15:clr>
        </p15:guide>
        <p15:guide id="7" orient="horz" pos="162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 Image - parchment">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D127874-49E0-D634-5C22-6B2E9F6B8B2D}"/>
              </a:ext>
            </a:extLst>
          </p:cNvPr>
          <p:cNvGrpSpPr/>
          <p:nvPr/>
        </p:nvGrpSpPr>
        <p:grpSpPr>
          <a:xfrm>
            <a:off x="278608" y="0"/>
            <a:ext cx="8865392" cy="5143500"/>
            <a:chOff x="371475" y="0"/>
            <a:chExt cx="11820523" cy="6858000"/>
          </a:xfrm>
        </p:grpSpPr>
        <p:pic>
          <p:nvPicPr>
            <p:cNvPr id="29" name="Picture 28">
              <a:extLst>
                <a:ext uri="{FF2B5EF4-FFF2-40B4-BE49-F238E27FC236}">
                  <a16:creationId xmlns:a16="http://schemas.microsoft.com/office/drawing/2014/main" id="{9AEAF8F3-ABD4-42D9-A884-DDFB78E887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r="-210"/>
            <a:stretch/>
          </p:blipFill>
          <p:spPr>
            <a:xfrm flipH="1">
              <a:off x="6095999" y="0"/>
              <a:ext cx="6095999" cy="6858000"/>
            </a:xfrm>
            <a:prstGeom prst="rect">
              <a:avLst/>
            </a:prstGeom>
          </p:spPr>
        </p:pic>
        <p:sp>
          <p:nvSpPr>
            <p:cNvPr id="30" name="Freeform 29">
              <a:extLst>
                <a:ext uri="{FF2B5EF4-FFF2-40B4-BE49-F238E27FC236}">
                  <a16:creationId xmlns:a16="http://schemas.microsoft.com/office/drawing/2014/main" id="{540FDB02-C4AD-0BA9-E661-2E52BB25473A}"/>
                </a:ext>
              </a:extLst>
            </p:cNvPr>
            <p:cNvSpPr/>
            <p:nvPr/>
          </p:nvSpPr>
          <p:spPr>
            <a:xfrm rot="2700000">
              <a:off x="3672040" y="975262"/>
              <a:ext cx="4820947" cy="4873923"/>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 name="Freeform 30">
              <a:extLst>
                <a:ext uri="{FF2B5EF4-FFF2-40B4-BE49-F238E27FC236}">
                  <a16:creationId xmlns:a16="http://schemas.microsoft.com/office/drawing/2014/main" id="{BCBCD999-A80F-EF0F-8824-8CC8C3AE3F9B}"/>
                </a:ext>
              </a:extLst>
            </p:cNvPr>
            <p:cNvSpPr/>
            <p:nvPr/>
          </p:nvSpPr>
          <p:spPr>
            <a:xfrm rot="16200000">
              <a:off x="9794996" y="2279333"/>
              <a:ext cx="305423" cy="30877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2" name="Freeform 31">
              <a:extLst>
                <a:ext uri="{FF2B5EF4-FFF2-40B4-BE49-F238E27FC236}">
                  <a16:creationId xmlns:a16="http://schemas.microsoft.com/office/drawing/2014/main" id="{9F625FBD-FBB0-F058-DE45-49E7E4591501}"/>
                </a:ext>
              </a:extLst>
            </p:cNvPr>
            <p:cNvSpPr/>
            <p:nvPr/>
          </p:nvSpPr>
          <p:spPr>
            <a:xfrm rot="16200000">
              <a:off x="10674281" y="1131549"/>
              <a:ext cx="1143182" cy="1155744"/>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 name="Freeform 32">
              <a:extLst>
                <a:ext uri="{FF2B5EF4-FFF2-40B4-BE49-F238E27FC236}">
                  <a16:creationId xmlns:a16="http://schemas.microsoft.com/office/drawing/2014/main" id="{92592F32-7B4C-69DC-8153-DEFBB3B40078}"/>
                </a:ext>
              </a:extLst>
            </p:cNvPr>
            <p:cNvSpPr/>
            <p:nvPr/>
          </p:nvSpPr>
          <p:spPr>
            <a:xfrm rot="8100000">
              <a:off x="8246951" y="849286"/>
              <a:ext cx="586761" cy="59320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 name="Freeform 33">
              <a:extLst>
                <a:ext uri="{FF2B5EF4-FFF2-40B4-BE49-F238E27FC236}">
                  <a16:creationId xmlns:a16="http://schemas.microsoft.com/office/drawing/2014/main" id="{F19EC5E3-1788-407D-05A4-AC9AF32D97A6}"/>
                </a:ext>
              </a:extLst>
            </p:cNvPr>
            <p:cNvSpPr/>
            <p:nvPr/>
          </p:nvSpPr>
          <p:spPr>
            <a:xfrm rot="18900000">
              <a:off x="8246951" y="5408378"/>
              <a:ext cx="586761" cy="59320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 name="Freeform 34">
              <a:extLst>
                <a:ext uri="{FF2B5EF4-FFF2-40B4-BE49-F238E27FC236}">
                  <a16:creationId xmlns:a16="http://schemas.microsoft.com/office/drawing/2014/main" id="{B6B60540-B2FB-5242-CF86-8BEA133BB91E}"/>
                </a:ext>
              </a:extLst>
            </p:cNvPr>
            <p:cNvSpPr/>
            <p:nvPr/>
          </p:nvSpPr>
          <p:spPr>
            <a:xfrm rot="5400000">
              <a:off x="9798072" y="2265752"/>
              <a:ext cx="865174" cy="874681"/>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 name="Freeform 35">
              <a:extLst>
                <a:ext uri="{FF2B5EF4-FFF2-40B4-BE49-F238E27FC236}">
                  <a16:creationId xmlns:a16="http://schemas.microsoft.com/office/drawing/2014/main" id="{33BC1333-CF29-DE84-D604-C46703769CCB}"/>
                </a:ext>
              </a:extLst>
            </p:cNvPr>
            <p:cNvSpPr/>
            <p:nvPr/>
          </p:nvSpPr>
          <p:spPr>
            <a:xfrm rot="13500000">
              <a:off x="9042398" y="5495131"/>
              <a:ext cx="402302" cy="406723"/>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 name="Freeform 36">
              <a:extLst>
                <a:ext uri="{FF2B5EF4-FFF2-40B4-BE49-F238E27FC236}">
                  <a16:creationId xmlns:a16="http://schemas.microsoft.com/office/drawing/2014/main" id="{1B114BAB-7973-3E92-63C0-3252A4B880CC}"/>
                </a:ext>
              </a:extLst>
            </p:cNvPr>
            <p:cNvSpPr/>
            <p:nvPr/>
          </p:nvSpPr>
          <p:spPr>
            <a:xfrm rot="10800000">
              <a:off x="6411841" y="973113"/>
              <a:ext cx="1299731" cy="1314014"/>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 name="Freeform 37">
              <a:extLst>
                <a:ext uri="{FF2B5EF4-FFF2-40B4-BE49-F238E27FC236}">
                  <a16:creationId xmlns:a16="http://schemas.microsoft.com/office/drawing/2014/main" id="{E99B1E6A-564C-C729-781E-832D1739FF28}"/>
                </a:ext>
              </a:extLst>
            </p:cNvPr>
            <p:cNvSpPr/>
            <p:nvPr/>
          </p:nvSpPr>
          <p:spPr>
            <a:xfrm>
              <a:off x="7705173" y="2281011"/>
              <a:ext cx="410724" cy="41523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9" name="Freeform 38">
              <a:extLst>
                <a:ext uri="{FF2B5EF4-FFF2-40B4-BE49-F238E27FC236}">
                  <a16:creationId xmlns:a16="http://schemas.microsoft.com/office/drawing/2014/main" id="{60985814-3D04-EC63-C8F8-2485A2732D8B}"/>
                </a:ext>
              </a:extLst>
            </p:cNvPr>
            <p:cNvSpPr/>
            <p:nvPr/>
          </p:nvSpPr>
          <p:spPr>
            <a:xfrm>
              <a:off x="371475" y="4956637"/>
              <a:ext cx="579632" cy="586001"/>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0" name="Freeform 39">
              <a:extLst>
                <a:ext uri="{FF2B5EF4-FFF2-40B4-BE49-F238E27FC236}">
                  <a16:creationId xmlns:a16="http://schemas.microsoft.com/office/drawing/2014/main" id="{7983ED22-7D20-6C9A-429B-25541CBE8238}"/>
                </a:ext>
              </a:extLst>
            </p:cNvPr>
            <p:cNvSpPr/>
            <p:nvPr/>
          </p:nvSpPr>
          <p:spPr>
            <a:xfrm rot="16200000">
              <a:off x="9823277" y="3995012"/>
              <a:ext cx="305423" cy="308779"/>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2" name="Title 1"/>
          <p:cNvSpPr>
            <a:spLocks noGrp="1"/>
          </p:cNvSpPr>
          <p:nvPr>
            <p:ph type="title" hasCustomPrompt="1"/>
          </p:nvPr>
        </p:nvSpPr>
        <p:spPr>
          <a:xfrm>
            <a:off x="257383" y="1127125"/>
            <a:ext cx="5052284" cy="1968360"/>
          </a:xfrm>
        </p:spPr>
        <p:txBody>
          <a:bodyPr lIns="0" tIns="0" rIns="0" bIns="0" anchor="b">
            <a:noAutofit/>
          </a:bodyPr>
          <a:lstStyle>
            <a:lvl1pPr>
              <a:lnSpc>
                <a:spcPct val="85000"/>
              </a:lnSpc>
              <a:defRPr sz="4000">
                <a:solidFill>
                  <a:schemeClr val="tx1"/>
                </a:solidFill>
              </a:defRPr>
            </a:lvl1pPr>
          </a:lstStyle>
          <a:p>
            <a:r>
              <a:rPr lang="en-GB"/>
              <a:t>CLICK TO EDIT</a:t>
            </a:r>
            <a:endParaRPr lang="en-US"/>
          </a:p>
        </p:txBody>
      </p:sp>
      <p:sp>
        <p:nvSpPr>
          <p:cNvPr id="3" name="Text Placeholder 2"/>
          <p:cNvSpPr>
            <a:spLocks noGrp="1"/>
          </p:cNvSpPr>
          <p:nvPr>
            <p:ph type="body" idx="1"/>
          </p:nvPr>
        </p:nvSpPr>
        <p:spPr>
          <a:xfrm>
            <a:off x="257383" y="3171143"/>
            <a:ext cx="5052284" cy="793640"/>
          </a:xfrm>
        </p:spPr>
        <p:txBody>
          <a:bodyPr lIns="0" tIns="0" rIns="0" bIns="0">
            <a:noAutofit/>
          </a:bodyPr>
          <a:lstStyle>
            <a:lvl1pPr marL="0" indent="0">
              <a:lnSpc>
                <a:spcPct val="100000"/>
              </a:lnSpc>
              <a:buNone/>
              <a:defRPr sz="1800">
                <a:solidFill>
                  <a:schemeClr val="tx1"/>
                </a:solidFill>
              </a:defRPr>
            </a:lvl1pPr>
            <a:lvl2pPr marL="342788" indent="0">
              <a:buNone/>
              <a:defRPr sz="1500">
                <a:solidFill>
                  <a:schemeClr val="tx1">
                    <a:tint val="75000"/>
                  </a:schemeClr>
                </a:solidFill>
              </a:defRPr>
            </a:lvl2pPr>
            <a:lvl3pPr marL="685577" indent="0">
              <a:buNone/>
              <a:defRPr sz="1350">
                <a:solidFill>
                  <a:schemeClr val="tx1">
                    <a:tint val="75000"/>
                  </a:schemeClr>
                </a:solidFill>
              </a:defRPr>
            </a:lvl3pPr>
            <a:lvl4pPr marL="1028366" indent="0">
              <a:buNone/>
              <a:defRPr sz="1200">
                <a:solidFill>
                  <a:schemeClr val="tx1">
                    <a:tint val="75000"/>
                  </a:schemeClr>
                </a:solidFill>
              </a:defRPr>
            </a:lvl4pPr>
            <a:lvl5pPr marL="1371155" indent="0">
              <a:buNone/>
              <a:defRPr sz="1200">
                <a:solidFill>
                  <a:schemeClr val="tx1">
                    <a:tint val="75000"/>
                  </a:schemeClr>
                </a:solidFill>
              </a:defRPr>
            </a:lvl5pPr>
            <a:lvl6pPr marL="1713944" indent="0">
              <a:buNone/>
              <a:defRPr sz="1200">
                <a:solidFill>
                  <a:schemeClr val="tx1">
                    <a:tint val="75000"/>
                  </a:schemeClr>
                </a:solidFill>
              </a:defRPr>
            </a:lvl6pPr>
            <a:lvl7pPr marL="2056732" indent="0">
              <a:buNone/>
              <a:defRPr sz="1200">
                <a:solidFill>
                  <a:schemeClr val="tx1">
                    <a:tint val="75000"/>
                  </a:schemeClr>
                </a:solidFill>
              </a:defRPr>
            </a:lvl7pPr>
            <a:lvl8pPr marL="2399520" indent="0">
              <a:buNone/>
              <a:defRPr sz="1200">
                <a:solidFill>
                  <a:schemeClr val="tx1">
                    <a:tint val="75000"/>
                  </a:schemeClr>
                </a:solidFill>
              </a:defRPr>
            </a:lvl8pPr>
            <a:lvl9pPr marL="2742308" indent="0">
              <a:buNone/>
              <a:defRPr sz="1200">
                <a:solidFill>
                  <a:schemeClr val="tx1">
                    <a:tint val="75000"/>
                  </a:schemeClr>
                </a:solidFill>
              </a:defRPr>
            </a:lvl9pPr>
          </a:lstStyle>
          <a:p>
            <a:pPr lvl="0"/>
            <a:r>
              <a:rPr lang="en-US"/>
              <a:t>Click to edit Master text styles</a:t>
            </a:r>
          </a:p>
        </p:txBody>
      </p:sp>
      <p:pic>
        <p:nvPicPr>
          <p:cNvPr id="18" name="Picture 17" descr="Text, logo&#10;&#10;Description automatically generated">
            <a:extLst>
              <a:ext uri="{FF2B5EF4-FFF2-40B4-BE49-F238E27FC236}">
                <a16:creationId xmlns:a16="http://schemas.microsoft.com/office/drawing/2014/main" id="{12F9737B-8A90-D44B-CAD5-ED8E05A66CE0}"/>
              </a:ext>
            </a:extLst>
          </p:cNvPr>
          <p:cNvPicPr>
            <a:picLocks noChangeAspect="1"/>
          </p:cNvPicPr>
          <p:nvPr/>
        </p:nvPicPr>
        <p:blipFill>
          <a:blip r:embed="rId3"/>
          <a:stretch>
            <a:fillRect/>
          </a:stretch>
        </p:blipFill>
        <p:spPr>
          <a:xfrm>
            <a:off x="117014" y="134226"/>
            <a:ext cx="1348740" cy="406535"/>
          </a:xfrm>
          <a:prstGeom prst="rect">
            <a:avLst/>
          </a:prstGeom>
        </p:spPr>
      </p:pic>
    </p:spTree>
    <p:extLst>
      <p:ext uri="{BB962C8B-B14F-4D97-AF65-F5344CB8AC3E}">
        <p14:creationId xmlns:p14="http://schemas.microsoft.com/office/powerpoint/2010/main" val="226483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1407">
          <p15:clr>
            <a:srgbClr val="FBAE40"/>
          </p15:clr>
        </p15:guide>
        <p15:guide id="7" orient="horz" pos="162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troduction">
    <p:bg>
      <p:bgPr>
        <a:solidFill>
          <a:schemeClr val="tx1"/>
        </a:solidFill>
        <a:effectLst/>
      </p:bgPr>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1F6ADD0-7ECD-DC55-F4E7-291ED111A898}"/>
              </a:ext>
            </a:extLst>
          </p:cNvPr>
          <p:cNvSpPr>
            <a:spLocks noGrp="1"/>
          </p:cNvSpPr>
          <p:nvPr>
            <p:ph type="body" sz="quarter" idx="10" hasCustomPrompt="1"/>
          </p:nvPr>
        </p:nvSpPr>
        <p:spPr>
          <a:xfrm>
            <a:off x="260750" y="638175"/>
            <a:ext cx="6837759" cy="488950"/>
          </a:xfrm>
        </p:spPr>
        <p:txBody>
          <a:bodyPr lIns="0" tIns="0" rIns="0" bIns="0">
            <a:noAutofit/>
          </a:bodyPr>
          <a:lstStyle>
            <a:lvl1pPr marL="0" indent="0">
              <a:lnSpc>
                <a:spcPct val="85000"/>
              </a:lnSpc>
              <a:buNone/>
              <a:defRPr sz="2000">
                <a:solidFill>
                  <a:schemeClr val="bg2"/>
                </a:solidFill>
              </a:defRPr>
            </a:lvl1pPr>
          </a:lstStyle>
          <a:p>
            <a:pPr lvl="0"/>
            <a:r>
              <a:rPr lang="en-GB"/>
              <a:t>CLICK TO EDIT MASTER TEXT STYLES</a:t>
            </a:r>
          </a:p>
        </p:txBody>
      </p:sp>
      <p:grpSp>
        <p:nvGrpSpPr>
          <p:cNvPr id="24" name="Group 23">
            <a:extLst>
              <a:ext uri="{FF2B5EF4-FFF2-40B4-BE49-F238E27FC236}">
                <a16:creationId xmlns:a16="http://schemas.microsoft.com/office/drawing/2014/main" id="{51CC8A64-009E-1462-E25A-356A6FC4CB47}"/>
              </a:ext>
            </a:extLst>
          </p:cNvPr>
          <p:cNvGrpSpPr/>
          <p:nvPr/>
        </p:nvGrpSpPr>
        <p:grpSpPr>
          <a:xfrm>
            <a:off x="0" y="852346"/>
            <a:ext cx="9144000" cy="4301445"/>
            <a:chOff x="0" y="1122740"/>
            <a:chExt cx="12192000" cy="5735260"/>
          </a:xfrm>
        </p:grpSpPr>
        <p:sp>
          <p:nvSpPr>
            <p:cNvPr id="8" name="Rectangle 7">
              <a:extLst>
                <a:ext uri="{FF2B5EF4-FFF2-40B4-BE49-F238E27FC236}">
                  <a16:creationId xmlns:a16="http://schemas.microsoft.com/office/drawing/2014/main" id="{F8658B29-EFBF-DB43-527F-08C8B29E0570}"/>
                </a:ext>
              </a:extLst>
            </p:cNvPr>
            <p:cNvSpPr/>
            <p:nvPr/>
          </p:nvSpPr>
          <p:spPr>
            <a:xfrm>
              <a:off x="0" y="4005263"/>
              <a:ext cx="12192000" cy="285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9" name="Freeform 18">
              <a:extLst>
                <a:ext uri="{FF2B5EF4-FFF2-40B4-BE49-F238E27FC236}">
                  <a16:creationId xmlns:a16="http://schemas.microsoft.com/office/drawing/2014/main" id="{4AFE840E-81D7-8E7B-475F-14742536FF1F}"/>
                </a:ext>
              </a:extLst>
            </p:cNvPr>
            <p:cNvSpPr/>
            <p:nvPr/>
          </p:nvSpPr>
          <p:spPr>
            <a:xfrm rot="5400000">
              <a:off x="9810029" y="5680176"/>
              <a:ext cx="596759" cy="60331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1" name="Freeform 20">
              <a:extLst>
                <a:ext uri="{FF2B5EF4-FFF2-40B4-BE49-F238E27FC236}">
                  <a16:creationId xmlns:a16="http://schemas.microsoft.com/office/drawing/2014/main" id="{DBAD1C51-B3BF-C080-9E36-61BC137621F7}"/>
                </a:ext>
              </a:extLst>
            </p:cNvPr>
            <p:cNvSpPr/>
            <p:nvPr/>
          </p:nvSpPr>
          <p:spPr>
            <a:xfrm rot="16200000">
              <a:off x="10722623" y="5148451"/>
              <a:ext cx="1125579" cy="113794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 name="Freeform 21">
              <a:extLst>
                <a:ext uri="{FF2B5EF4-FFF2-40B4-BE49-F238E27FC236}">
                  <a16:creationId xmlns:a16="http://schemas.microsoft.com/office/drawing/2014/main" id="{C9686224-4329-E8B0-7ED8-966DFC5C31E9}"/>
                </a:ext>
              </a:extLst>
            </p:cNvPr>
            <p:cNvSpPr/>
            <p:nvPr/>
          </p:nvSpPr>
          <p:spPr>
            <a:xfrm rot="5400000">
              <a:off x="9225567" y="5680176"/>
              <a:ext cx="596759" cy="60331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 name="Freeform 22">
              <a:extLst>
                <a:ext uri="{FF2B5EF4-FFF2-40B4-BE49-F238E27FC236}">
                  <a16:creationId xmlns:a16="http://schemas.microsoft.com/office/drawing/2014/main" id="{83A5EF92-0A2D-FAAF-3F03-BF565C69C24B}"/>
                </a:ext>
              </a:extLst>
            </p:cNvPr>
            <p:cNvSpPr/>
            <p:nvPr/>
          </p:nvSpPr>
          <p:spPr>
            <a:xfrm rot="5400000">
              <a:off x="11545489" y="1121019"/>
              <a:ext cx="313375"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sp>
        <p:nvSpPr>
          <p:cNvPr id="30" name="Picture Placeholder 29">
            <a:extLst>
              <a:ext uri="{FF2B5EF4-FFF2-40B4-BE49-F238E27FC236}">
                <a16:creationId xmlns:a16="http://schemas.microsoft.com/office/drawing/2014/main" id="{9277869D-9D3E-DCE9-46B2-202BE3DF3E67}"/>
              </a:ext>
            </a:extLst>
          </p:cNvPr>
          <p:cNvSpPr>
            <a:spLocks noGrp="1"/>
          </p:cNvSpPr>
          <p:nvPr>
            <p:ph type="pic" sz="quarter" idx="11"/>
          </p:nvPr>
        </p:nvSpPr>
        <p:spPr>
          <a:xfrm>
            <a:off x="3823098" y="1377863"/>
            <a:ext cx="1493044" cy="1625206"/>
          </a:xfrm>
        </p:spPr>
        <p:txBody>
          <a:bodyPr>
            <a:normAutofit/>
          </a:bodyPr>
          <a:lstStyle>
            <a:lvl1pPr marL="0" indent="0">
              <a:buNone/>
              <a:defRPr sz="1799">
                <a:solidFill>
                  <a:schemeClr val="bg2"/>
                </a:solidFill>
              </a:defRPr>
            </a:lvl1pPr>
          </a:lstStyle>
          <a:p>
            <a:r>
              <a:rPr lang="en-US"/>
              <a:t>Click icon to add picture</a:t>
            </a:r>
            <a:endParaRPr lang="en-GB"/>
          </a:p>
        </p:txBody>
      </p:sp>
      <p:sp>
        <p:nvSpPr>
          <p:cNvPr id="31" name="Picture Placeholder 29">
            <a:extLst>
              <a:ext uri="{FF2B5EF4-FFF2-40B4-BE49-F238E27FC236}">
                <a16:creationId xmlns:a16="http://schemas.microsoft.com/office/drawing/2014/main" id="{B8E029DB-1753-435C-5AAD-59D005154594}"/>
              </a:ext>
            </a:extLst>
          </p:cNvPr>
          <p:cNvSpPr>
            <a:spLocks noGrp="1"/>
          </p:cNvSpPr>
          <p:nvPr>
            <p:ph type="pic" sz="quarter" idx="12"/>
          </p:nvPr>
        </p:nvSpPr>
        <p:spPr>
          <a:xfrm>
            <a:off x="254795" y="1377863"/>
            <a:ext cx="1493044" cy="1625206"/>
          </a:xfrm>
        </p:spPr>
        <p:txBody>
          <a:bodyPr>
            <a:normAutofit/>
          </a:bodyPr>
          <a:lstStyle>
            <a:lvl1pPr marL="0" indent="0">
              <a:buNone/>
              <a:defRPr sz="1799">
                <a:solidFill>
                  <a:schemeClr val="bg2"/>
                </a:solidFill>
              </a:defRPr>
            </a:lvl1pPr>
          </a:lstStyle>
          <a:p>
            <a:r>
              <a:rPr lang="en-US"/>
              <a:t>Click icon to add picture</a:t>
            </a:r>
            <a:endParaRPr lang="en-GB"/>
          </a:p>
        </p:txBody>
      </p:sp>
      <p:sp>
        <p:nvSpPr>
          <p:cNvPr id="32" name="Picture Placeholder 29">
            <a:extLst>
              <a:ext uri="{FF2B5EF4-FFF2-40B4-BE49-F238E27FC236}">
                <a16:creationId xmlns:a16="http://schemas.microsoft.com/office/drawing/2014/main" id="{D6F4244D-7E57-D661-65F0-1AF4AAFADA1C}"/>
              </a:ext>
            </a:extLst>
          </p:cNvPr>
          <p:cNvSpPr>
            <a:spLocks noGrp="1"/>
          </p:cNvSpPr>
          <p:nvPr>
            <p:ph type="pic" sz="quarter" idx="13"/>
          </p:nvPr>
        </p:nvSpPr>
        <p:spPr>
          <a:xfrm>
            <a:off x="7391400" y="1377863"/>
            <a:ext cx="1493044" cy="1625206"/>
          </a:xfrm>
        </p:spPr>
        <p:txBody>
          <a:bodyPr>
            <a:normAutofit/>
          </a:bodyPr>
          <a:lstStyle>
            <a:lvl1pPr marL="0" indent="0">
              <a:buNone/>
              <a:defRPr sz="1799">
                <a:solidFill>
                  <a:schemeClr val="bg2"/>
                </a:solidFill>
              </a:defRPr>
            </a:lvl1pPr>
          </a:lstStyle>
          <a:p>
            <a:r>
              <a:rPr lang="en-US"/>
              <a:t>Click icon to add picture</a:t>
            </a:r>
            <a:endParaRPr lang="en-GB"/>
          </a:p>
        </p:txBody>
      </p:sp>
      <p:sp>
        <p:nvSpPr>
          <p:cNvPr id="33" name="Picture Placeholder 29">
            <a:extLst>
              <a:ext uri="{FF2B5EF4-FFF2-40B4-BE49-F238E27FC236}">
                <a16:creationId xmlns:a16="http://schemas.microsoft.com/office/drawing/2014/main" id="{D2612B90-E83F-21E1-9E0F-2AAF91177589}"/>
              </a:ext>
            </a:extLst>
          </p:cNvPr>
          <p:cNvSpPr>
            <a:spLocks noGrp="1"/>
          </p:cNvSpPr>
          <p:nvPr>
            <p:ph type="pic" sz="quarter" idx="14"/>
          </p:nvPr>
        </p:nvSpPr>
        <p:spPr>
          <a:xfrm>
            <a:off x="5607249" y="1377863"/>
            <a:ext cx="1493044" cy="1625206"/>
          </a:xfrm>
        </p:spPr>
        <p:txBody>
          <a:bodyPr>
            <a:normAutofit/>
          </a:bodyPr>
          <a:lstStyle>
            <a:lvl1pPr marL="0" indent="0">
              <a:buNone/>
              <a:defRPr sz="1799">
                <a:solidFill>
                  <a:schemeClr val="bg2"/>
                </a:solidFill>
              </a:defRPr>
            </a:lvl1pPr>
          </a:lstStyle>
          <a:p>
            <a:r>
              <a:rPr lang="en-US"/>
              <a:t>Click icon to add picture</a:t>
            </a:r>
            <a:endParaRPr lang="en-GB"/>
          </a:p>
        </p:txBody>
      </p:sp>
      <p:sp>
        <p:nvSpPr>
          <p:cNvPr id="34" name="Picture Placeholder 29">
            <a:extLst>
              <a:ext uri="{FF2B5EF4-FFF2-40B4-BE49-F238E27FC236}">
                <a16:creationId xmlns:a16="http://schemas.microsoft.com/office/drawing/2014/main" id="{502F4948-F3D7-FD2F-24BB-F91226245097}"/>
              </a:ext>
            </a:extLst>
          </p:cNvPr>
          <p:cNvSpPr>
            <a:spLocks noGrp="1"/>
          </p:cNvSpPr>
          <p:nvPr>
            <p:ph type="pic" sz="quarter" idx="15"/>
          </p:nvPr>
        </p:nvSpPr>
        <p:spPr>
          <a:xfrm>
            <a:off x="2038947" y="1377863"/>
            <a:ext cx="1493044" cy="1625206"/>
          </a:xfrm>
        </p:spPr>
        <p:txBody>
          <a:bodyPr>
            <a:normAutofit/>
          </a:bodyPr>
          <a:lstStyle>
            <a:lvl1pPr marL="0" indent="0">
              <a:buNone/>
              <a:defRPr sz="1799">
                <a:solidFill>
                  <a:schemeClr val="bg2"/>
                </a:solidFill>
              </a:defRPr>
            </a:lvl1pPr>
          </a:lstStyle>
          <a:p>
            <a:r>
              <a:rPr lang="en-US"/>
              <a:t>Click icon to add picture</a:t>
            </a:r>
            <a:endParaRPr lang="en-GB"/>
          </a:p>
        </p:txBody>
      </p:sp>
      <p:sp>
        <p:nvSpPr>
          <p:cNvPr id="36" name="Text Placeholder 35">
            <a:extLst>
              <a:ext uri="{FF2B5EF4-FFF2-40B4-BE49-F238E27FC236}">
                <a16:creationId xmlns:a16="http://schemas.microsoft.com/office/drawing/2014/main" id="{8A4F8F78-F5FF-9708-D2F6-62A96CE5BA95}"/>
              </a:ext>
            </a:extLst>
          </p:cNvPr>
          <p:cNvSpPr>
            <a:spLocks noGrp="1"/>
          </p:cNvSpPr>
          <p:nvPr>
            <p:ph type="body" sz="quarter" idx="16"/>
          </p:nvPr>
        </p:nvSpPr>
        <p:spPr>
          <a:xfrm>
            <a:off x="251226" y="3193371"/>
            <a:ext cx="1496615" cy="528524"/>
          </a:xfrm>
        </p:spPr>
        <p:txBody>
          <a:bodyPr lIns="0" tIns="0" rIns="0" bIns="0">
            <a:noAutofit/>
          </a:bodyPr>
          <a:lstStyle>
            <a:lvl1pPr marL="0" indent="0">
              <a:buNone/>
              <a:defRPr sz="1050"/>
            </a:lvl1pPr>
            <a:lvl2pPr marL="342788" indent="0">
              <a:buNone/>
              <a:defRPr sz="1050"/>
            </a:lvl2pPr>
            <a:lvl3pPr marL="685577" indent="0">
              <a:buNone/>
              <a:defRPr sz="1050"/>
            </a:lvl3pPr>
            <a:lvl4pPr marL="1028366" indent="0">
              <a:buNone/>
              <a:defRPr sz="1050"/>
            </a:lvl4pPr>
            <a:lvl5pPr marL="1371155" indent="0">
              <a:buNone/>
              <a:defRPr sz="1050"/>
            </a:lvl5pPr>
          </a:lstStyle>
          <a:p>
            <a:pPr lvl="0"/>
            <a:r>
              <a:rPr lang="en-US"/>
              <a:t>Click to edit Master text styles</a:t>
            </a:r>
          </a:p>
        </p:txBody>
      </p:sp>
      <p:sp>
        <p:nvSpPr>
          <p:cNvPr id="37" name="Text Placeholder 35">
            <a:extLst>
              <a:ext uri="{FF2B5EF4-FFF2-40B4-BE49-F238E27FC236}">
                <a16:creationId xmlns:a16="http://schemas.microsoft.com/office/drawing/2014/main" id="{4848C4F3-23BA-ABD9-65B2-51EBBA029541}"/>
              </a:ext>
            </a:extLst>
          </p:cNvPr>
          <p:cNvSpPr>
            <a:spLocks noGrp="1"/>
          </p:cNvSpPr>
          <p:nvPr>
            <p:ph type="body" sz="quarter" idx="17"/>
          </p:nvPr>
        </p:nvSpPr>
        <p:spPr>
          <a:xfrm>
            <a:off x="2030020" y="3193371"/>
            <a:ext cx="1496615" cy="528524"/>
          </a:xfrm>
        </p:spPr>
        <p:txBody>
          <a:bodyPr lIns="0" tIns="0" rIns="0" bIns="0">
            <a:noAutofit/>
          </a:bodyPr>
          <a:lstStyle>
            <a:lvl1pPr marL="0" indent="0">
              <a:buNone/>
              <a:defRPr sz="1050"/>
            </a:lvl1pPr>
            <a:lvl2pPr marL="342788" indent="0">
              <a:buNone/>
              <a:defRPr sz="1050"/>
            </a:lvl2pPr>
            <a:lvl3pPr marL="685577" indent="0">
              <a:buNone/>
              <a:defRPr sz="1050"/>
            </a:lvl3pPr>
            <a:lvl4pPr marL="1028366" indent="0">
              <a:buNone/>
              <a:defRPr sz="1050"/>
            </a:lvl4pPr>
            <a:lvl5pPr marL="1371155" indent="0">
              <a:buNone/>
              <a:defRPr sz="1050"/>
            </a:lvl5pPr>
          </a:lstStyle>
          <a:p>
            <a:pPr lvl="0"/>
            <a:r>
              <a:rPr lang="en-US"/>
              <a:t>Click to edit Master text styles</a:t>
            </a:r>
          </a:p>
        </p:txBody>
      </p:sp>
      <p:sp>
        <p:nvSpPr>
          <p:cNvPr id="38" name="Text Placeholder 35">
            <a:extLst>
              <a:ext uri="{FF2B5EF4-FFF2-40B4-BE49-F238E27FC236}">
                <a16:creationId xmlns:a16="http://schemas.microsoft.com/office/drawing/2014/main" id="{05E9513E-722F-815F-FD2B-58AC9AE6D24F}"/>
              </a:ext>
            </a:extLst>
          </p:cNvPr>
          <p:cNvSpPr>
            <a:spLocks noGrp="1"/>
          </p:cNvSpPr>
          <p:nvPr>
            <p:ph type="body" sz="quarter" idx="18"/>
          </p:nvPr>
        </p:nvSpPr>
        <p:spPr>
          <a:xfrm>
            <a:off x="3815957" y="3193371"/>
            <a:ext cx="1496615" cy="528524"/>
          </a:xfrm>
        </p:spPr>
        <p:txBody>
          <a:bodyPr lIns="0" tIns="0" rIns="0" bIns="0">
            <a:noAutofit/>
          </a:bodyPr>
          <a:lstStyle>
            <a:lvl1pPr marL="0" indent="0">
              <a:buNone/>
              <a:defRPr sz="1050"/>
            </a:lvl1pPr>
            <a:lvl2pPr marL="342788" indent="0">
              <a:buNone/>
              <a:defRPr sz="1050"/>
            </a:lvl2pPr>
            <a:lvl3pPr marL="685577" indent="0">
              <a:buNone/>
              <a:defRPr sz="1050"/>
            </a:lvl3pPr>
            <a:lvl4pPr marL="1028366" indent="0">
              <a:buNone/>
              <a:defRPr sz="1050"/>
            </a:lvl4pPr>
            <a:lvl5pPr marL="1371155" indent="0">
              <a:buNone/>
              <a:defRPr sz="1050"/>
            </a:lvl5pPr>
          </a:lstStyle>
          <a:p>
            <a:pPr lvl="0"/>
            <a:r>
              <a:rPr lang="en-US"/>
              <a:t>Click to edit Master text styles</a:t>
            </a:r>
          </a:p>
        </p:txBody>
      </p:sp>
      <p:sp>
        <p:nvSpPr>
          <p:cNvPr id="39" name="Text Placeholder 35">
            <a:extLst>
              <a:ext uri="{FF2B5EF4-FFF2-40B4-BE49-F238E27FC236}">
                <a16:creationId xmlns:a16="http://schemas.microsoft.com/office/drawing/2014/main" id="{04EE6F08-7312-3DBF-8B77-E18CAF234210}"/>
              </a:ext>
            </a:extLst>
          </p:cNvPr>
          <p:cNvSpPr>
            <a:spLocks noGrp="1"/>
          </p:cNvSpPr>
          <p:nvPr>
            <p:ph type="body" sz="quarter" idx="19"/>
          </p:nvPr>
        </p:nvSpPr>
        <p:spPr>
          <a:xfrm>
            <a:off x="5601894" y="3193371"/>
            <a:ext cx="1496615" cy="528524"/>
          </a:xfrm>
        </p:spPr>
        <p:txBody>
          <a:bodyPr lIns="0" tIns="0" rIns="0" bIns="0">
            <a:noAutofit/>
          </a:bodyPr>
          <a:lstStyle>
            <a:lvl1pPr marL="0" indent="0">
              <a:buNone/>
              <a:defRPr sz="1050"/>
            </a:lvl1pPr>
            <a:lvl2pPr marL="342788" indent="0">
              <a:buNone/>
              <a:defRPr sz="1050"/>
            </a:lvl2pPr>
            <a:lvl3pPr marL="685577" indent="0">
              <a:buNone/>
              <a:defRPr sz="1050"/>
            </a:lvl3pPr>
            <a:lvl4pPr marL="1028366" indent="0">
              <a:buNone/>
              <a:defRPr sz="1050"/>
            </a:lvl4pPr>
            <a:lvl5pPr marL="1371155" indent="0">
              <a:buNone/>
              <a:defRPr sz="1050"/>
            </a:lvl5pPr>
          </a:lstStyle>
          <a:p>
            <a:pPr lvl="0"/>
            <a:r>
              <a:rPr lang="en-US"/>
              <a:t>Click to edit Master text styles</a:t>
            </a:r>
          </a:p>
        </p:txBody>
      </p:sp>
      <p:sp>
        <p:nvSpPr>
          <p:cNvPr id="40" name="Text Placeholder 35">
            <a:extLst>
              <a:ext uri="{FF2B5EF4-FFF2-40B4-BE49-F238E27FC236}">
                <a16:creationId xmlns:a16="http://schemas.microsoft.com/office/drawing/2014/main" id="{82031DEF-7A05-F375-4FE3-7F33A4A5E8F0}"/>
              </a:ext>
            </a:extLst>
          </p:cNvPr>
          <p:cNvSpPr>
            <a:spLocks noGrp="1"/>
          </p:cNvSpPr>
          <p:nvPr>
            <p:ph type="body" sz="quarter" idx="20"/>
          </p:nvPr>
        </p:nvSpPr>
        <p:spPr>
          <a:xfrm>
            <a:off x="7394976" y="3193371"/>
            <a:ext cx="1496615" cy="528524"/>
          </a:xfrm>
        </p:spPr>
        <p:txBody>
          <a:bodyPr lIns="0" tIns="0" rIns="0" bIns="0">
            <a:noAutofit/>
          </a:bodyPr>
          <a:lstStyle>
            <a:lvl1pPr marL="0" indent="0">
              <a:buNone/>
              <a:defRPr sz="1050"/>
            </a:lvl1pPr>
            <a:lvl2pPr marL="342788" indent="0">
              <a:buNone/>
              <a:defRPr sz="1050"/>
            </a:lvl2pPr>
            <a:lvl3pPr marL="685577" indent="0">
              <a:buNone/>
              <a:defRPr sz="1050"/>
            </a:lvl3pPr>
            <a:lvl4pPr marL="1028366" indent="0">
              <a:buNone/>
              <a:defRPr sz="1050"/>
            </a:lvl4pPr>
            <a:lvl5pPr marL="1371155" indent="0">
              <a:buNone/>
              <a:defRPr sz="1050"/>
            </a:lvl5pPr>
          </a:lstStyle>
          <a:p>
            <a:pPr lvl="0"/>
            <a:r>
              <a:rPr lang="en-US"/>
              <a:t>Click to edit Master text styles</a:t>
            </a:r>
          </a:p>
        </p:txBody>
      </p:sp>
      <p:pic>
        <p:nvPicPr>
          <p:cNvPr id="25" name="Picture 24" descr="A picture containing text, clipart&#10;&#10;Description automatically generated">
            <a:extLst>
              <a:ext uri="{FF2B5EF4-FFF2-40B4-BE49-F238E27FC236}">
                <a16:creationId xmlns:a16="http://schemas.microsoft.com/office/drawing/2014/main" id="{0E3B282B-B693-5F0F-BD6C-01B7B3714E7B}"/>
              </a:ext>
            </a:extLst>
          </p:cNvPr>
          <p:cNvPicPr>
            <a:picLocks noChangeAspect="1"/>
          </p:cNvPicPr>
          <p:nvPr/>
        </p:nvPicPr>
        <p:blipFill>
          <a:blip r:embed="rId2"/>
          <a:stretch>
            <a:fillRect/>
          </a:stretch>
        </p:blipFill>
        <p:spPr>
          <a:xfrm>
            <a:off x="117074" y="128626"/>
            <a:ext cx="1369886" cy="412909"/>
          </a:xfrm>
          <a:prstGeom prst="rect">
            <a:avLst/>
          </a:prstGeom>
        </p:spPr>
      </p:pic>
    </p:spTree>
    <p:extLst>
      <p:ext uri="{BB962C8B-B14F-4D97-AF65-F5344CB8AC3E}">
        <p14:creationId xmlns:p14="http://schemas.microsoft.com/office/powerpoint/2010/main" val="210553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06">
          <p15:clr>
            <a:srgbClr val="FBAE40"/>
          </p15:clr>
        </p15:guide>
        <p15:guide id="2" orient="horz" pos="18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simple - dark blue">
    <p:bg>
      <p:bgPr>
        <a:solidFill>
          <a:schemeClr val="tx1"/>
        </a:solidFill>
        <a:effectLst/>
      </p:bgPr>
    </p:bg>
    <p:spTree>
      <p:nvGrpSpPr>
        <p:cNvPr id="1" name=""/>
        <p:cNvGrpSpPr/>
        <p:nvPr/>
      </p:nvGrpSpPr>
      <p:grpSpPr>
        <a:xfrm>
          <a:off x="0" y="0"/>
          <a:ext cx="0" cy="0"/>
          <a:chOff x="0" y="0"/>
          <a:chExt cx="0" cy="0"/>
        </a:xfrm>
      </p:grpSpPr>
      <p:sp>
        <p:nvSpPr>
          <p:cNvPr id="36" name="Text Placeholder 27">
            <a:extLst>
              <a:ext uri="{FF2B5EF4-FFF2-40B4-BE49-F238E27FC236}">
                <a16:creationId xmlns:a16="http://schemas.microsoft.com/office/drawing/2014/main" id="{84F2293A-7663-559F-ED3C-3BFCC0156092}"/>
              </a:ext>
            </a:extLst>
          </p:cNvPr>
          <p:cNvSpPr>
            <a:spLocks noGrp="1"/>
          </p:cNvSpPr>
          <p:nvPr>
            <p:ph type="body" sz="quarter" idx="10" hasCustomPrompt="1"/>
          </p:nvPr>
        </p:nvSpPr>
        <p:spPr>
          <a:xfrm>
            <a:off x="258097" y="624426"/>
            <a:ext cx="5670946" cy="496984"/>
          </a:xfrm>
        </p:spPr>
        <p:txBody>
          <a:bodyPr lIns="0" tIns="0" rIns="0" bIns="0">
            <a:noAutofit/>
          </a:bodyPr>
          <a:lstStyle>
            <a:lvl1pPr marL="0" indent="0">
              <a:buNone/>
              <a:defRPr sz="2000">
                <a:solidFill>
                  <a:schemeClr val="bg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HEADING</a:t>
            </a:r>
          </a:p>
        </p:txBody>
      </p:sp>
      <p:grpSp>
        <p:nvGrpSpPr>
          <p:cNvPr id="22" name="Group 21">
            <a:extLst>
              <a:ext uri="{FF2B5EF4-FFF2-40B4-BE49-F238E27FC236}">
                <a16:creationId xmlns:a16="http://schemas.microsoft.com/office/drawing/2014/main" id="{FC7117A1-945E-9923-B24F-9E37D015C0E2}"/>
              </a:ext>
            </a:extLst>
          </p:cNvPr>
          <p:cNvGrpSpPr/>
          <p:nvPr/>
        </p:nvGrpSpPr>
        <p:grpSpPr>
          <a:xfrm>
            <a:off x="-8388" y="3806486"/>
            <a:ext cx="1090114" cy="1339704"/>
            <a:chOff x="-11185" y="5075314"/>
            <a:chExt cx="1453485" cy="1786272"/>
          </a:xfrm>
        </p:grpSpPr>
        <p:sp>
          <p:nvSpPr>
            <p:cNvPr id="23" name="Freeform 22">
              <a:extLst>
                <a:ext uri="{FF2B5EF4-FFF2-40B4-BE49-F238E27FC236}">
                  <a16:creationId xmlns:a16="http://schemas.microsoft.com/office/drawing/2014/main" id="{2F319EC4-B762-93AA-20BC-D29847746955}"/>
                </a:ext>
              </a:extLst>
            </p:cNvPr>
            <p:cNvSpPr/>
            <p:nvPr/>
          </p:nvSpPr>
          <p:spPr>
            <a:xfrm rot="10800000">
              <a:off x="351385" y="5075314"/>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Freeform 23">
              <a:extLst>
                <a:ext uri="{FF2B5EF4-FFF2-40B4-BE49-F238E27FC236}">
                  <a16:creationId xmlns:a16="http://schemas.microsoft.com/office/drawing/2014/main" id="{36A0FECA-AC0A-F302-E531-D4B344E92A48}"/>
                </a:ext>
              </a:extLst>
            </p:cNvPr>
            <p:cNvSpPr/>
            <p:nvPr/>
          </p:nvSpPr>
          <p:spPr>
            <a:xfrm rot="10800000">
              <a:off x="-11185" y="5392131"/>
              <a:ext cx="1453485" cy="1469455"/>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 name="Freeform 24">
              <a:extLst>
                <a:ext uri="{FF2B5EF4-FFF2-40B4-BE49-F238E27FC236}">
                  <a16:creationId xmlns:a16="http://schemas.microsoft.com/office/drawing/2014/main" id="{3B438DAF-48CF-89F9-AC47-4B00DA09D48B}"/>
                </a:ext>
              </a:extLst>
            </p:cNvPr>
            <p:cNvSpPr/>
            <p:nvPr/>
          </p:nvSpPr>
          <p:spPr>
            <a:xfrm>
              <a:off x="664759" y="5392131"/>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 name="Freeform 25">
              <a:extLst>
                <a:ext uri="{FF2B5EF4-FFF2-40B4-BE49-F238E27FC236}">
                  <a16:creationId xmlns:a16="http://schemas.microsoft.com/office/drawing/2014/main" id="{799F4873-BC18-B437-EA8D-A17B8925649A}"/>
                </a:ext>
              </a:extLst>
            </p:cNvPr>
            <p:cNvSpPr/>
            <p:nvPr/>
          </p:nvSpPr>
          <p:spPr>
            <a:xfrm>
              <a:off x="985270" y="5392131"/>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sp>
        <p:nvSpPr>
          <p:cNvPr id="29" name="Text Placeholder 27">
            <a:extLst>
              <a:ext uri="{FF2B5EF4-FFF2-40B4-BE49-F238E27FC236}">
                <a16:creationId xmlns:a16="http://schemas.microsoft.com/office/drawing/2014/main" id="{4377503D-B6F6-D6B1-BB09-3BA01479AB6B}"/>
              </a:ext>
            </a:extLst>
          </p:cNvPr>
          <p:cNvSpPr>
            <a:spLocks noGrp="1"/>
          </p:cNvSpPr>
          <p:nvPr>
            <p:ph type="body" sz="quarter" idx="11" hasCustomPrompt="1"/>
          </p:nvPr>
        </p:nvSpPr>
        <p:spPr>
          <a:xfrm>
            <a:off x="251223" y="1261877"/>
            <a:ext cx="5670946" cy="237615"/>
          </a:xfrm>
        </p:spPr>
        <p:txBody>
          <a:bodyPr lIns="0" tIns="0" rIns="0" bIns="0">
            <a:noAutofit/>
          </a:bodyPr>
          <a:lstStyle>
            <a:lvl1pPr marL="0" indent="0">
              <a:buNone/>
              <a:defRPr sz="1400">
                <a:solidFill>
                  <a:schemeClr val="bg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0" name="Text Placeholder 27">
            <a:extLst>
              <a:ext uri="{FF2B5EF4-FFF2-40B4-BE49-F238E27FC236}">
                <a16:creationId xmlns:a16="http://schemas.microsoft.com/office/drawing/2014/main" id="{7FC18F32-EED3-4C78-DAB3-6E8A3C8A732A}"/>
              </a:ext>
            </a:extLst>
          </p:cNvPr>
          <p:cNvSpPr>
            <a:spLocks noGrp="1"/>
          </p:cNvSpPr>
          <p:nvPr>
            <p:ph type="body" sz="quarter" idx="12" hasCustomPrompt="1"/>
          </p:nvPr>
        </p:nvSpPr>
        <p:spPr>
          <a:xfrm>
            <a:off x="251223" y="1619066"/>
            <a:ext cx="567094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1" name="Text Placeholder 27">
            <a:extLst>
              <a:ext uri="{FF2B5EF4-FFF2-40B4-BE49-F238E27FC236}">
                <a16:creationId xmlns:a16="http://schemas.microsoft.com/office/drawing/2014/main" id="{260A396A-C8A2-3A3B-E0AB-751B48FDA657}"/>
              </a:ext>
            </a:extLst>
          </p:cNvPr>
          <p:cNvSpPr>
            <a:spLocks noGrp="1"/>
          </p:cNvSpPr>
          <p:nvPr>
            <p:ph type="body" sz="quarter" idx="13" hasCustomPrompt="1"/>
          </p:nvPr>
        </p:nvSpPr>
        <p:spPr>
          <a:xfrm>
            <a:off x="251223" y="1983396"/>
            <a:ext cx="567094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2" name="Text Placeholder 27">
            <a:extLst>
              <a:ext uri="{FF2B5EF4-FFF2-40B4-BE49-F238E27FC236}">
                <a16:creationId xmlns:a16="http://schemas.microsoft.com/office/drawing/2014/main" id="{F73D52C2-9AB1-B49D-7FEB-7DE4ABBAD704}"/>
              </a:ext>
            </a:extLst>
          </p:cNvPr>
          <p:cNvSpPr>
            <a:spLocks noGrp="1"/>
          </p:cNvSpPr>
          <p:nvPr>
            <p:ph type="body" sz="quarter" idx="14" hasCustomPrompt="1"/>
          </p:nvPr>
        </p:nvSpPr>
        <p:spPr>
          <a:xfrm>
            <a:off x="251223" y="2347727"/>
            <a:ext cx="567094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3" name="Text Placeholder 27">
            <a:extLst>
              <a:ext uri="{FF2B5EF4-FFF2-40B4-BE49-F238E27FC236}">
                <a16:creationId xmlns:a16="http://schemas.microsoft.com/office/drawing/2014/main" id="{07F12F79-DEEC-7C4F-80DB-7139AF9FB050}"/>
              </a:ext>
            </a:extLst>
          </p:cNvPr>
          <p:cNvSpPr>
            <a:spLocks noGrp="1"/>
          </p:cNvSpPr>
          <p:nvPr>
            <p:ph type="body" sz="quarter" idx="15" hasCustomPrompt="1"/>
          </p:nvPr>
        </p:nvSpPr>
        <p:spPr>
          <a:xfrm>
            <a:off x="251223" y="2712060"/>
            <a:ext cx="567094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4" name="Text Placeholder 27">
            <a:extLst>
              <a:ext uri="{FF2B5EF4-FFF2-40B4-BE49-F238E27FC236}">
                <a16:creationId xmlns:a16="http://schemas.microsoft.com/office/drawing/2014/main" id="{8A8E5090-1560-1FF8-9CB6-868E02C3A9F6}"/>
              </a:ext>
            </a:extLst>
          </p:cNvPr>
          <p:cNvSpPr>
            <a:spLocks noGrp="1"/>
          </p:cNvSpPr>
          <p:nvPr>
            <p:ph type="body" sz="quarter" idx="16" hasCustomPrompt="1"/>
          </p:nvPr>
        </p:nvSpPr>
        <p:spPr>
          <a:xfrm>
            <a:off x="251223" y="3083534"/>
            <a:ext cx="567094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5" name="Text Placeholder 27">
            <a:extLst>
              <a:ext uri="{FF2B5EF4-FFF2-40B4-BE49-F238E27FC236}">
                <a16:creationId xmlns:a16="http://schemas.microsoft.com/office/drawing/2014/main" id="{B83B0CAC-C4BC-85A9-3CB1-F912E967E0E4}"/>
              </a:ext>
            </a:extLst>
          </p:cNvPr>
          <p:cNvSpPr>
            <a:spLocks noGrp="1"/>
          </p:cNvSpPr>
          <p:nvPr>
            <p:ph type="body" sz="quarter" idx="17" hasCustomPrompt="1"/>
          </p:nvPr>
        </p:nvSpPr>
        <p:spPr>
          <a:xfrm>
            <a:off x="251223" y="3440721"/>
            <a:ext cx="567094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pic>
        <p:nvPicPr>
          <p:cNvPr id="37" name="Picture 36" descr="A picture containing text, clipart&#10;&#10;Description automatically generated">
            <a:extLst>
              <a:ext uri="{FF2B5EF4-FFF2-40B4-BE49-F238E27FC236}">
                <a16:creationId xmlns:a16="http://schemas.microsoft.com/office/drawing/2014/main" id="{ECE35594-59D0-7888-7DD5-337A317F5B8E}"/>
              </a:ext>
            </a:extLst>
          </p:cNvPr>
          <p:cNvPicPr>
            <a:picLocks noChangeAspect="1"/>
          </p:cNvPicPr>
          <p:nvPr/>
        </p:nvPicPr>
        <p:blipFill>
          <a:blip r:embed="rId2"/>
          <a:stretch>
            <a:fillRect/>
          </a:stretch>
        </p:blipFill>
        <p:spPr>
          <a:xfrm>
            <a:off x="117074" y="128626"/>
            <a:ext cx="1369886" cy="412909"/>
          </a:xfrm>
          <a:prstGeom prst="rect">
            <a:avLst/>
          </a:prstGeom>
        </p:spPr>
      </p:pic>
    </p:spTree>
    <p:extLst>
      <p:ext uri="{BB962C8B-B14F-4D97-AF65-F5344CB8AC3E}">
        <p14:creationId xmlns:p14="http://schemas.microsoft.com/office/powerpoint/2010/main" val="11283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simple - parchment">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544A43F-28D0-164A-EEC3-3FEC55AD9716}"/>
              </a:ext>
            </a:extLst>
          </p:cNvPr>
          <p:cNvGrpSpPr/>
          <p:nvPr/>
        </p:nvGrpSpPr>
        <p:grpSpPr>
          <a:xfrm>
            <a:off x="6192444" y="3002"/>
            <a:ext cx="2951559" cy="5140500"/>
            <a:chOff x="8256588" y="2000"/>
            <a:chExt cx="3935412" cy="6854000"/>
          </a:xfrm>
        </p:grpSpPr>
        <p:pic>
          <p:nvPicPr>
            <p:cNvPr id="41" name="Picture 40">
              <a:extLst>
                <a:ext uri="{FF2B5EF4-FFF2-40B4-BE49-F238E27FC236}">
                  <a16:creationId xmlns:a16="http://schemas.microsoft.com/office/drawing/2014/main" id="{85423CFF-95A3-B043-A45C-48C28DACF4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67"/>
            <a:stretch/>
          </p:blipFill>
          <p:spPr>
            <a:xfrm>
              <a:off x="8256588" y="2000"/>
              <a:ext cx="3935412" cy="6854000"/>
            </a:xfrm>
            <a:prstGeom prst="rect">
              <a:avLst/>
            </a:prstGeom>
          </p:spPr>
        </p:pic>
        <p:sp>
          <p:nvSpPr>
            <p:cNvPr id="42" name="Freeform 41">
              <a:extLst>
                <a:ext uri="{FF2B5EF4-FFF2-40B4-BE49-F238E27FC236}">
                  <a16:creationId xmlns:a16="http://schemas.microsoft.com/office/drawing/2014/main" id="{20C16668-A821-A2EB-D1DA-0B9D3F62104A}"/>
                </a:ext>
              </a:extLst>
            </p:cNvPr>
            <p:cNvSpPr/>
            <p:nvPr/>
          </p:nvSpPr>
          <p:spPr>
            <a:xfrm rot="10800000">
              <a:off x="10369620" y="6039209"/>
              <a:ext cx="596759" cy="60331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43" name="Freeform 42">
              <a:extLst>
                <a:ext uri="{FF2B5EF4-FFF2-40B4-BE49-F238E27FC236}">
                  <a16:creationId xmlns:a16="http://schemas.microsoft.com/office/drawing/2014/main" id="{D10D29A3-81EF-8127-C4ED-38F039A11ECB}"/>
                </a:ext>
              </a:extLst>
            </p:cNvPr>
            <p:cNvSpPr/>
            <p:nvPr/>
          </p:nvSpPr>
          <p:spPr>
            <a:xfrm rot="5400000">
              <a:off x="8699574" y="912335"/>
              <a:ext cx="596759" cy="60331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44" name="Freeform 43">
              <a:extLst>
                <a:ext uri="{FF2B5EF4-FFF2-40B4-BE49-F238E27FC236}">
                  <a16:creationId xmlns:a16="http://schemas.microsoft.com/office/drawing/2014/main" id="{30D353EF-849D-6651-3B8E-7A9CDF403646}"/>
                </a:ext>
              </a:extLst>
            </p:cNvPr>
            <p:cNvSpPr/>
            <p:nvPr/>
          </p:nvSpPr>
          <p:spPr>
            <a:xfrm rot="5400000">
              <a:off x="10673768" y="4608687"/>
              <a:ext cx="1125579" cy="113794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45" name="Freeform 44">
              <a:extLst>
                <a:ext uri="{FF2B5EF4-FFF2-40B4-BE49-F238E27FC236}">
                  <a16:creationId xmlns:a16="http://schemas.microsoft.com/office/drawing/2014/main" id="{E642D3E3-140B-F27F-108C-4706E5898CA3}"/>
                </a:ext>
              </a:extLst>
            </p:cNvPr>
            <p:cNvSpPr/>
            <p:nvPr/>
          </p:nvSpPr>
          <p:spPr>
            <a:xfrm>
              <a:off x="8732444" y="5177660"/>
              <a:ext cx="875481" cy="885101"/>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46" name="Freeform 45">
              <a:extLst>
                <a:ext uri="{FF2B5EF4-FFF2-40B4-BE49-F238E27FC236}">
                  <a16:creationId xmlns:a16="http://schemas.microsoft.com/office/drawing/2014/main" id="{5890A66C-F39D-9245-2382-F17B898E5EEF}"/>
                </a:ext>
              </a:extLst>
            </p:cNvPr>
            <p:cNvSpPr/>
            <p:nvPr/>
          </p:nvSpPr>
          <p:spPr>
            <a:xfrm rot="5400000">
              <a:off x="10367598" y="5738809"/>
              <a:ext cx="298759" cy="302041"/>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47" name="Freeform 46">
              <a:extLst>
                <a:ext uri="{FF2B5EF4-FFF2-40B4-BE49-F238E27FC236}">
                  <a16:creationId xmlns:a16="http://schemas.microsoft.com/office/drawing/2014/main" id="{D9306EC2-C310-E818-FA1C-6324CD2CE460}"/>
                </a:ext>
              </a:extLst>
            </p:cNvPr>
            <p:cNvSpPr/>
            <p:nvPr/>
          </p:nvSpPr>
          <p:spPr>
            <a:xfrm rot="16200000">
              <a:off x="8735344" y="3726351"/>
              <a:ext cx="1453485" cy="1469455"/>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48" name="Freeform 47">
              <a:extLst>
                <a:ext uri="{FF2B5EF4-FFF2-40B4-BE49-F238E27FC236}">
                  <a16:creationId xmlns:a16="http://schemas.microsoft.com/office/drawing/2014/main" id="{F05470B0-44A1-E1BB-717E-B30608D415D3}"/>
                </a:ext>
              </a:extLst>
            </p:cNvPr>
            <p:cNvSpPr/>
            <p:nvPr/>
          </p:nvSpPr>
          <p:spPr>
            <a:xfrm>
              <a:off x="9299612" y="1512373"/>
              <a:ext cx="208865" cy="211160"/>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49" name="Freeform 48">
              <a:extLst>
                <a:ext uri="{FF2B5EF4-FFF2-40B4-BE49-F238E27FC236}">
                  <a16:creationId xmlns:a16="http://schemas.microsoft.com/office/drawing/2014/main" id="{A8749AB4-4FDD-471D-63FC-02DF59EDC282}"/>
                </a:ext>
              </a:extLst>
            </p:cNvPr>
            <p:cNvSpPr/>
            <p:nvPr/>
          </p:nvSpPr>
          <p:spPr>
            <a:xfrm rot="5400000">
              <a:off x="10683194" y="629481"/>
              <a:ext cx="1125578" cy="1137945"/>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grpSp>
      <p:grpSp>
        <p:nvGrpSpPr>
          <p:cNvPr id="22" name="Group 21">
            <a:extLst>
              <a:ext uri="{FF2B5EF4-FFF2-40B4-BE49-F238E27FC236}">
                <a16:creationId xmlns:a16="http://schemas.microsoft.com/office/drawing/2014/main" id="{FC7117A1-945E-9923-B24F-9E37D015C0E2}"/>
              </a:ext>
            </a:extLst>
          </p:cNvPr>
          <p:cNvGrpSpPr/>
          <p:nvPr/>
        </p:nvGrpSpPr>
        <p:grpSpPr>
          <a:xfrm>
            <a:off x="-8388" y="3806486"/>
            <a:ext cx="1090114" cy="1339704"/>
            <a:chOff x="-11185" y="5075314"/>
            <a:chExt cx="1453485" cy="1786272"/>
          </a:xfrm>
        </p:grpSpPr>
        <p:sp>
          <p:nvSpPr>
            <p:cNvPr id="23" name="Freeform 22">
              <a:extLst>
                <a:ext uri="{FF2B5EF4-FFF2-40B4-BE49-F238E27FC236}">
                  <a16:creationId xmlns:a16="http://schemas.microsoft.com/office/drawing/2014/main" id="{2F319EC4-B762-93AA-20BC-D29847746955}"/>
                </a:ext>
              </a:extLst>
            </p:cNvPr>
            <p:cNvSpPr/>
            <p:nvPr/>
          </p:nvSpPr>
          <p:spPr>
            <a:xfrm rot="10800000">
              <a:off x="351385" y="5075314"/>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Freeform 23">
              <a:extLst>
                <a:ext uri="{FF2B5EF4-FFF2-40B4-BE49-F238E27FC236}">
                  <a16:creationId xmlns:a16="http://schemas.microsoft.com/office/drawing/2014/main" id="{36A0FECA-AC0A-F302-E531-D4B344E92A48}"/>
                </a:ext>
              </a:extLst>
            </p:cNvPr>
            <p:cNvSpPr/>
            <p:nvPr/>
          </p:nvSpPr>
          <p:spPr>
            <a:xfrm rot="10800000">
              <a:off x="-11185" y="5392131"/>
              <a:ext cx="1453485" cy="1469455"/>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 name="Freeform 24">
              <a:extLst>
                <a:ext uri="{FF2B5EF4-FFF2-40B4-BE49-F238E27FC236}">
                  <a16:creationId xmlns:a16="http://schemas.microsoft.com/office/drawing/2014/main" id="{3B438DAF-48CF-89F9-AC47-4B00DA09D48B}"/>
                </a:ext>
              </a:extLst>
            </p:cNvPr>
            <p:cNvSpPr/>
            <p:nvPr/>
          </p:nvSpPr>
          <p:spPr>
            <a:xfrm>
              <a:off x="664759" y="5392131"/>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 name="Freeform 25">
              <a:extLst>
                <a:ext uri="{FF2B5EF4-FFF2-40B4-BE49-F238E27FC236}">
                  <a16:creationId xmlns:a16="http://schemas.microsoft.com/office/drawing/2014/main" id="{799F4873-BC18-B437-EA8D-A17B8925649A}"/>
                </a:ext>
              </a:extLst>
            </p:cNvPr>
            <p:cNvSpPr/>
            <p:nvPr/>
          </p:nvSpPr>
          <p:spPr>
            <a:xfrm>
              <a:off x="985270" y="5392131"/>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sp>
        <p:nvSpPr>
          <p:cNvPr id="29" name="Text Placeholder 27">
            <a:extLst>
              <a:ext uri="{FF2B5EF4-FFF2-40B4-BE49-F238E27FC236}">
                <a16:creationId xmlns:a16="http://schemas.microsoft.com/office/drawing/2014/main" id="{4377503D-B6F6-D6B1-BB09-3BA01479AB6B}"/>
              </a:ext>
            </a:extLst>
          </p:cNvPr>
          <p:cNvSpPr>
            <a:spLocks noGrp="1"/>
          </p:cNvSpPr>
          <p:nvPr>
            <p:ph type="body" sz="quarter" idx="11" hasCustomPrompt="1"/>
          </p:nvPr>
        </p:nvSpPr>
        <p:spPr>
          <a:xfrm>
            <a:off x="251224" y="1261877"/>
            <a:ext cx="5670947" cy="237615"/>
          </a:xfrm>
        </p:spPr>
        <p:txBody>
          <a:bodyPr lIns="0" tIns="0" rIns="0" bIns="0">
            <a:noAutofit/>
          </a:bodyPr>
          <a:lstStyle>
            <a:lvl1pPr marL="0" indent="0">
              <a:buNone/>
              <a:defRPr sz="1400">
                <a:solidFill>
                  <a:schemeClr val="tx1"/>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0" name="Text Placeholder 27">
            <a:extLst>
              <a:ext uri="{FF2B5EF4-FFF2-40B4-BE49-F238E27FC236}">
                <a16:creationId xmlns:a16="http://schemas.microsoft.com/office/drawing/2014/main" id="{7FC18F32-EED3-4C78-DAB3-6E8A3C8A732A}"/>
              </a:ext>
            </a:extLst>
          </p:cNvPr>
          <p:cNvSpPr>
            <a:spLocks noGrp="1"/>
          </p:cNvSpPr>
          <p:nvPr>
            <p:ph type="body" sz="quarter" idx="12" hasCustomPrompt="1"/>
          </p:nvPr>
        </p:nvSpPr>
        <p:spPr>
          <a:xfrm>
            <a:off x="251224" y="1619066"/>
            <a:ext cx="5670947"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1" name="Text Placeholder 27">
            <a:extLst>
              <a:ext uri="{FF2B5EF4-FFF2-40B4-BE49-F238E27FC236}">
                <a16:creationId xmlns:a16="http://schemas.microsoft.com/office/drawing/2014/main" id="{260A396A-C8A2-3A3B-E0AB-751B48FDA657}"/>
              </a:ext>
            </a:extLst>
          </p:cNvPr>
          <p:cNvSpPr>
            <a:spLocks noGrp="1"/>
          </p:cNvSpPr>
          <p:nvPr>
            <p:ph type="body" sz="quarter" idx="13" hasCustomPrompt="1"/>
          </p:nvPr>
        </p:nvSpPr>
        <p:spPr>
          <a:xfrm>
            <a:off x="251222" y="1983396"/>
            <a:ext cx="4999434"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2" name="Text Placeholder 27">
            <a:extLst>
              <a:ext uri="{FF2B5EF4-FFF2-40B4-BE49-F238E27FC236}">
                <a16:creationId xmlns:a16="http://schemas.microsoft.com/office/drawing/2014/main" id="{F73D52C2-9AB1-B49D-7FEB-7DE4ABBAD704}"/>
              </a:ext>
            </a:extLst>
          </p:cNvPr>
          <p:cNvSpPr>
            <a:spLocks noGrp="1"/>
          </p:cNvSpPr>
          <p:nvPr>
            <p:ph type="body" sz="quarter" idx="14" hasCustomPrompt="1"/>
          </p:nvPr>
        </p:nvSpPr>
        <p:spPr>
          <a:xfrm>
            <a:off x="251224" y="2347727"/>
            <a:ext cx="5670947"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3" name="Text Placeholder 27">
            <a:extLst>
              <a:ext uri="{FF2B5EF4-FFF2-40B4-BE49-F238E27FC236}">
                <a16:creationId xmlns:a16="http://schemas.microsoft.com/office/drawing/2014/main" id="{07F12F79-DEEC-7C4F-80DB-7139AF9FB050}"/>
              </a:ext>
            </a:extLst>
          </p:cNvPr>
          <p:cNvSpPr>
            <a:spLocks noGrp="1"/>
          </p:cNvSpPr>
          <p:nvPr>
            <p:ph type="body" sz="quarter" idx="15" hasCustomPrompt="1"/>
          </p:nvPr>
        </p:nvSpPr>
        <p:spPr>
          <a:xfrm>
            <a:off x="251224" y="2712060"/>
            <a:ext cx="5670947"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4" name="Text Placeholder 27">
            <a:extLst>
              <a:ext uri="{FF2B5EF4-FFF2-40B4-BE49-F238E27FC236}">
                <a16:creationId xmlns:a16="http://schemas.microsoft.com/office/drawing/2014/main" id="{8A8E5090-1560-1FF8-9CB6-868E02C3A9F6}"/>
              </a:ext>
            </a:extLst>
          </p:cNvPr>
          <p:cNvSpPr>
            <a:spLocks noGrp="1"/>
          </p:cNvSpPr>
          <p:nvPr>
            <p:ph type="body" sz="quarter" idx="16" hasCustomPrompt="1"/>
          </p:nvPr>
        </p:nvSpPr>
        <p:spPr>
          <a:xfrm>
            <a:off x="251224" y="3083534"/>
            <a:ext cx="5670947"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sp>
        <p:nvSpPr>
          <p:cNvPr id="35" name="Text Placeholder 27">
            <a:extLst>
              <a:ext uri="{FF2B5EF4-FFF2-40B4-BE49-F238E27FC236}">
                <a16:creationId xmlns:a16="http://schemas.microsoft.com/office/drawing/2014/main" id="{B83B0CAC-C4BC-85A9-3CB1-F912E967E0E4}"/>
              </a:ext>
            </a:extLst>
          </p:cNvPr>
          <p:cNvSpPr>
            <a:spLocks noGrp="1"/>
          </p:cNvSpPr>
          <p:nvPr>
            <p:ph type="body" sz="quarter" idx="17" hasCustomPrompt="1"/>
          </p:nvPr>
        </p:nvSpPr>
        <p:spPr>
          <a:xfrm>
            <a:off x="251224" y="3440721"/>
            <a:ext cx="5670947"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text</a:t>
            </a:r>
          </a:p>
        </p:txBody>
      </p:sp>
      <p:pic>
        <p:nvPicPr>
          <p:cNvPr id="36" name="Picture 35" descr="Text, logo&#10;&#10;Description automatically generated">
            <a:extLst>
              <a:ext uri="{FF2B5EF4-FFF2-40B4-BE49-F238E27FC236}">
                <a16:creationId xmlns:a16="http://schemas.microsoft.com/office/drawing/2014/main" id="{EE27A730-28D6-D854-C901-6AB5C63B12E3}"/>
              </a:ext>
            </a:extLst>
          </p:cNvPr>
          <p:cNvPicPr>
            <a:picLocks noChangeAspect="1"/>
          </p:cNvPicPr>
          <p:nvPr/>
        </p:nvPicPr>
        <p:blipFill>
          <a:blip r:embed="rId3"/>
          <a:stretch>
            <a:fillRect/>
          </a:stretch>
        </p:blipFill>
        <p:spPr>
          <a:xfrm>
            <a:off x="115790" y="129187"/>
            <a:ext cx="1348740" cy="406535"/>
          </a:xfrm>
          <a:prstGeom prst="rect">
            <a:avLst/>
          </a:prstGeom>
        </p:spPr>
      </p:pic>
      <p:sp>
        <p:nvSpPr>
          <p:cNvPr id="37" name="Title 1">
            <a:extLst>
              <a:ext uri="{FF2B5EF4-FFF2-40B4-BE49-F238E27FC236}">
                <a16:creationId xmlns:a16="http://schemas.microsoft.com/office/drawing/2014/main" id="{585C9D9F-3704-3758-10A4-8BF420B9FEB5}"/>
              </a:ext>
            </a:extLst>
          </p:cNvPr>
          <p:cNvSpPr>
            <a:spLocks noGrp="1"/>
          </p:cNvSpPr>
          <p:nvPr>
            <p:ph type="title" hasCustomPrompt="1"/>
          </p:nvPr>
        </p:nvSpPr>
        <p:spPr>
          <a:xfrm>
            <a:off x="251224" y="648183"/>
            <a:ext cx="5670947" cy="476250"/>
          </a:xfrm>
        </p:spPr>
        <p:txBody>
          <a:bodyPr lIns="0" tIns="0" rIns="0" bIns="0" anchor="t">
            <a:noAutofit/>
          </a:bodyPr>
          <a:lstStyle>
            <a:lvl1pPr>
              <a:lnSpc>
                <a:spcPct val="85000"/>
              </a:lnSpc>
              <a:defRPr sz="2000"/>
            </a:lvl1pPr>
          </a:lstStyle>
          <a:p>
            <a:r>
              <a:rPr lang="en-GB"/>
              <a:t>CLICK TO EDIT AGENDA HEADING</a:t>
            </a:r>
            <a:endParaRPr lang="en-US"/>
          </a:p>
        </p:txBody>
      </p:sp>
    </p:spTree>
    <p:extLst>
      <p:ext uri="{BB962C8B-B14F-4D97-AF65-F5344CB8AC3E}">
        <p14:creationId xmlns:p14="http://schemas.microsoft.com/office/powerpoint/2010/main" val="191902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ruled - dark blue">
    <p:bg>
      <p:bgPr>
        <a:solidFill>
          <a:schemeClr val="tx1"/>
        </a:solidFill>
        <a:effectLst/>
      </p:bgPr>
    </p:bg>
    <p:spTree>
      <p:nvGrpSpPr>
        <p:cNvPr id="1" name=""/>
        <p:cNvGrpSpPr/>
        <p:nvPr/>
      </p:nvGrpSpPr>
      <p:grpSpPr>
        <a:xfrm>
          <a:off x="0" y="0"/>
          <a:ext cx="0" cy="0"/>
          <a:chOff x="0" y="0"/>
          <a:chExt cx="0" cy="0"/>
        </a:xfrm>
      </p:grpSpPr>
      <p:sp>
        <p:nvSpPr>
          <p:cNvPr id="33" name="Text Placeholder 27">
            <a:extLst>
              <a:ext uri="{FF2B5EF4-FFF2-40B4-BE49-F238E27FC236}">
                <a16:creationId xmlns:a16="http://schemas.microsoft.com/office/drawing/2014/main" id="{DB33B6A0-A7C7-9EFE-855E-00B2596DAB02}"/>
              </a:ext>
            </a:extLst>
          </p:cNvPr>
          <p:cNvSpPr>
            <a:spLocks noGrp="1"/>
          </p:cNvSpPr>
          <p:nvPr>
            <p:ph type="body" sz="quarter" idx="11" hasCustomPrompt="1"/>
          </p:nvPr>
        </p:nvSpPr>
        <p:spPr>
          <a:xfrm>
            <a:off x="518878" y="1261104"/>
            <a:ext cx="4490726" cy="237615"/>
          </a:xfrm>
        </p:spPr>
        <p:txBody>
          <a:bodyPr lIns="0" tIns="0" rIns="0" bIns="0">
            <a:noAutofit/>
          </a:bodyPr>
          <a:lstStyle>
            <a:lvl1pPr marL="0" indent="0">
              <a:buNone/>
              <a:defRPr sz="1400">
                <a:solidFill>
                  <a:schemeClr val="bg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first agenda text</a:t>
            </a:r>
          </a:p>
        </p:txBody>
      </p:sp>
      <p:sp>
        <p:nvSpPr>
          <p:cNvPr id="34" name="Text Placeholder 27">
            <a:extLst>
              <a:ext uri="{FF2B5EF4-FFF2-40B4-BE49-F238E27FC236}">
                <a16:creationId xmlns:a16="http://schemas.microsoft.com/office/drawing/2014/main" id="{87536AE5-262A-62FB-7BF7-F6191999DCEC}"/>
              </a:ext>
            </a:extLst>
          </p:cNvPr>
          <p:cNvSpPr>
            <a:spLocks noGrp="1"/>
          </p:cNvSpPr>
          <p:nvPr>
            <p:ph type="body" sz="quarter" idx="12" hasCustomPrompt="1"/>
          </p:nvPr>
        </p:nvSpPr>
        <p:spPr>
          <a:xfrm>
            <a:off x="518878" y="1704018"/>
            <a:ext cx="449072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second agenda text</a:t>
            </a:r>
          </a:p>
        </p:txBody>
      </p:sp>
      <p:sp>
        <p:nvSpPr>
          <p:cNvPr id="35" name="Text Placeholder 27">
            <a:extLst>
              <a:ext uri="{FF2B5EF4-FFF2-40B4-BE49-F238E27FC236}">
                <a16:creationId xmlns:a16="http://schemas.microsoft.com/office/drawing/2014/main" id="{8BBD94FF-2A0C-F2D9-B1D1-C1BCD2575380}"/>
              </a:ext>
            </a:extLst>
          </p:cNvPr>
          <p:cNvSpPr>
            <a:spLocks noGrp="1"/>
          </p:cNvSpPr>
          <p:nvPr>
            <p:ph type="body" sz="quarter" idx="13" hasCustomPrompt="1"/>
          </p:nvPr>
        </p:nvSpPr>
        <p:spPr>
          <a:xfrm>
            <a:off x="518878" y="2154074"/>
            <a:ext cx="449072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third agenda text</a:t>
            </a:r>
          </a:p>
        </p:txBody>
      </p:sp>
      <p:sp>
        <p:nvSpPr>
          <p:cNvPr id="36" name="Text Placeholder 27">
            <a:extLst>
              <a:ext uri="{FF2B5EF4-FFF2-40B4-BE49-F238E27FC236}">
                <a16:creationId xmlns:a16="http://schemas.microsoft.com/office/drawing/2014/main" id="{7EE947C1-D21D-2D70-7F1B-7C2C41FD5ABC}"/>
              </a:ext>
            </a:extLst>
          </p:cNvPr>
          <p:cNvSpPr>
            <a:spLocks noGrp="1"/>
          </p:cNvSpPr>
          <p:nvPr>
            <p:ph type="body" sz="quarter" idx="14" hasCustomPrompt="1"/>
          </p:nvPr>
        </p:nvSpPr>
        <p:spPr>
          <a:xfrm>
            <a:off x="518878" y="2604131"/>
            <a:ext cx="449072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fourth agenda text</a:t>
            </a:r>
          </a:p>
        </p:txBody>
      </p:sp>
      <p:sp>
        <p:nvSpPr>
          <p:cNvPr id="37" name="Text Placeholder 27">
            <a:extLst>
              <a:ext uri="{FF2B5EF4-FFF2-40B4-BE49-F238E27FC236}">
                <a16:creationId xmlns:a16="http://schemas.microsoft.com/office/drawing/2014/main" id="{F5A9BF43-A22A-749B-876F-C8699B9311D1}"/>
              </a:ext>
            </a:extLst>
          </p:cNvPr>
          <p:cNvSpPr>
            <a:spLocks noGrp="1"/>
          </p:cNvSpPr>
          <p:nvPr>
            <p:ph type="body" sz="quarter" idx="15" hasCustomPrompt="1"/>
          </p:nvPr>
        </p:nvSpPr>
        <p:spPr>
          <a:xfrm>
            <a:off x="518878" y="3047043"/>
            <a:ext cx="449072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fifth agenda text</a:t>
            </a:r>
          </a:p>
        </p:txBody>
      </p:sp>
      <p:sp>
        <p:nvSpPr>
          <p:cNvPr id="38" name="Text Placeholder 27">
            <a:extLst>
              <a:ext uri="{FF2B5EF4-FFF2-40B4-BE49-F238E27FC236}">
                <a16:creationId xmlns:a16="http://schemas.microsoft.com/office/drawing/2014/main" id="{563D297C-249F-0B08-A45B-EF9D9F294606}"/>
              </a:ext>
            </a:extLst>
          </p:cNvPr>
          <p:cNvSpPr>
            <a:spLocks noGrp="1"/>
          </p:cNvSpPr>
          <p:nvPr>
            <p:ph type="body" sz="quarter" idx="16" hasCustomPrompt="1"/>
          </p:nvPr>
        </p:nvSpPr>
        <p:spPr>
          <a:xfrm>
            <a:off x="518878" y="3497098"/>
            <a:ext cx="449072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sixth agenda text</a:t>
            </a:r>
          </a:p>
        </p:txBody>
      </p:sp>
      <p:sp>
        <p:nvSpPr>
          <p:cNvPr id="39" name="Text Placeholder 27">
            <a:extLst>
              <a:ext uri="{FF2B5EF4-FFF2-40B4-BE49-F238E27FC236}">
                <a16:creationId xmlns:a16="http://schemas.microsoft.com/office/drawing/2014/main" id="{9DC0A29B-557B-BABB-7DB8-5A08E93EB667}"/>
              </a:ext>
            </a:extLst>
          </p:cNvPr>
          <p:cNvSpPr>
            <a:spLocks noGrp="1"/>
          </p:cNvSpPr>
          <p:nvPr>
            <p:ph type="body" sz="quarter" idx="17" hasCustomPrompt="1"/>
          </p:nvPr>
        </p:nvSpPr>
        <p:spPr>
          <a:xfrm>
            <a:off x="518878" y="3954299"/>
            <a:ext cx="4490726" cy="237615"/>
          </a:xfrm>
        </p:spPr>
        <p:txBody>
          <a:bodyPr lIns="0" tIns="0" rIns="0" bIns="0">
            <a:noAutofit/>
          </a:bodyPr>
          <a:lstStyle>
            <a:lvl1pPr marL="0" indent="0">
              <a:buNone/>
              <a:defRPr sz="1400">
                <a:solidFill>
                  <a:schemeClr val="tx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seventh agenda text</a:t>
            </a:r>
          </a:p>
        </p:txBody>
      </p:sp>
      <p:grpSp>
        <p:nvGrpSpPr>
          <p:cNvPr id="24" name="Group 23">
            <a:extLst>
              <a:ext uri="{FF2B5EF4-FFF2-40B4-BE49-F238E27FC236}">
                <a16:creationId xmlns:a16="http://schemas.microsoft.com/office/drawing/2014/main" id="{24B3BBF6-56EE-A3F3-2411-D42F6612733E}"/>
              </a:ext>
            </a:extLst>
          </p:cNvPr>
          <p:cNvGrpSpPr/>
          <p:nvPr/>
        </p:nvGrpSpPr>
        <p:grpSpPr>
          <a:xfrm>
            <a:off x="249253" y="1573591"/>
            <a:ext cx="4731777" cy="2704011"/>
            <a:chOff x="370434" y="1565699"/>
            <a:chExt cx="6387417" cy="3605348"/>
          </a:xfrm>
        </p:grpSpPr>
        <p:cxnSp>
          <p:nvCxnSpPr>
            <p:cNvPr id="25" name="Straight Connector 24">
              <a:extLst>
                <a:ext uri="{FF2B5EF4-FFF2-40B4-BE49-F238E27FC236}">
                  <a16:creationId xmlns:a16="http://schemas.microsoft.com/office/drawing/2014/main" id="{369AC2B3-C047-B613-A4B0-BDA3193BE204}"/>
                </a:ext>
              </a:extLst>
            </p:cNvPr>
            <p:cNvCxnSpPr/>
            <p:nvPr/>
          </p:nvCxnSpPr>
          <p:spPr>
            <a:xfrm>
              <a:off x="370434" y="1565699"/>
              <a:ext cx="6387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6EEDE6-62A4-080B-FC19-1CD5CA78AB31}"/>
                </a:ext>
              </a:extLst>
            </p:cNvPr>
            <p:cNvCxnSpPr/>
            <p:nvPr/>
          </p:nvCxnSpPr>
          <p:spPr>
            <a:xfrm>
              <a:off x="370434" y="2175299"/>
              <a:ext cx="6387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713D92-A0B8-47CA-ED8B-36E31460CBAD}"/>
                </a:ext>
              </a:extLst>
            </p:cNvPr>
            <p:cNvCxnSpPr/>
            <p:nvPr/>
          </p:nvCxnSpPr>
          <p:spPr>
            <a:xfrm>
              <a:off x="370434" y="2784899"/>
              <a:ext cx="6387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D736B0-E9FE-7552-EB95-7F17592D78BC}"/>
                </a:ext>
              </a:extLst>
            </p:cNvPr>
            <p:cNvCxnSpPr/>
            <p:nvPr/>
          </p:nvCxnSpPr>
          <p:spPr>
            <a:xfrm>
              <a:off x="370434" y="3394499"/>
              <a:ext cx="6387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E476391-C5BA-728C-3D3D-281FAF4B1CD9}"/>
                </a:ext>
              </a:extLst>
            </p:cNvPr>
            <p:cNvCxnSpPr/>
            <p:nvPr/>
          </p:nvCxnSpPr>
          <p:spPr>
            <a:xfrm>
              <a:off x="370434" y="3960556"/>
              <a:ext cx="6387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DB510E-C9AE-5F7A-B34D-6DEFCDA2E75C}"/>
                </a:ext>
              </a:extLst>
            </p:cNvPr>
            <p:cNvCxnSpPr/>
            <p:nvPr/>
          </p:nvCxnSpPr>
          <p:spPr>
            <a:xfrm>
              <a:off x="370434" y="4570156"/>
              <a:ext cx="6387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53F2E0-BB39-3E7B-4B35-8EE4A0C6E212}"/>
                </a:ext>
              </a:extLst>
            </p:cNvPr>
            <p:cNvCxnSpPr/>
            <p:nvPr/>
          </p:nvCxnSpPr>
          <p:spPr>
            <a:xfrm>
              <a:off x="370434" y="5171047"/>
              <a:ext cx="638741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Text Placeholder 27">
            <a:extLst>
              <a:ext uri="{FF2B5EF4-FFF2-40B4-BE49-F238E27FC236}">
                <a16:creationId xmlns:a16="http://schemas.microsoft.com/office/drawing/2014/main" id="{0D6A332F-F2B7-03E0-429A-E707E210BBEC}"/>
              </a:ext>
            </a:extLst>
          </p:cNvPr>
          <p:cNvSpPr>
            <a:spLocks noGrp="1"/>
          </p:cNvSpPr>
          <p:nvPr>
            <p:ph type="body" sz="quarter" idx="10" hasCustomPrompt="1"/>
          </p:nvPr>
        </p:nvSpPr>
        <p:spPr>
          <a:xfrm>
            <a:off x="251222" y="649350"/>
            <a:ext cx="4744746" cy="351235"/>
          </a:xfrm>
        </p:spPr>
        <p:txBody>
          <a:bodyPr lIns="0" tIns="0" rIns="0" bIns="0">
            <a:noAutofit/>
          </a:bodyPr>
          <a:lstStyle>
            <a:lvl1pPr marL="0" indent="0">
              <a:buNone/>
              <a:defRPr sz="2000">
                <a:solidFill>
                  <a:schemeClr val="bg2"/>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AGENDA HEADING</a:t>
            </a:r>
          </a:p>
        </p:txBody>
      </p:sp>
      <p:cxnSp>
        <p:nvCxnSpPr>
          <p:cNvPr id="44" name="Straight Connector 43">
            <a:extLst>
              <a:ext uri="{FF2B5EF4-FFF2-40B4-BE49-F238E27FC236}">
                <a16:creationId xmlns:a16="http://schemas.microsoft.com/office/drawing/2014/main" id="{70930295-C932-D3DB-6C06-4530DBF26049}"/>
              </a:ext>
            </a:extLst>
          </p:cNvPr>
          <p:cNvCxnSpPr>
            <a:cxnSpLocks/>
          </p:cNvCxnSpPr>
          <p:nvPr/>
        </p:nvCxnSpPr>
        <p:spPr>
          <a:xfrm flipV="1">
            <a:off x="249251" y="1123536"/>
            <a:ext cx="0" cy="4572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clipart&#10;&#10;Description automatically generated">
            <a:extLst>
              <a:ext uri="{FF2B5EF4-FFF2-40B4-BE49-F238E27FC236}">
                <a16:creationId xmlns:a16="http://schemas.microsoft.com/office/drawing/2014/main" id="{8BBE6266-6A51-7593-D417-14FA610436DD}"/>
              </a:ext>
            </a:extLst>
          </p:cNvPr>
          <p:cNvPicPr>
            <a:picLocks noChangeAspect="1"/>
          </p:cNvPicPr>
          <p:nvPr/>
        </p:nvPicPr>
        <p:blipFill>
          <a:blip r:embed="rId2"/>
          <a:stretch>
            <a:fillRect/>
          </a:stretch>
        </p:blipFill>
        <p:spPr>
          <a:xfrm>
            <a:off x="115850" y="129850"/>
            <a:ext cx="1369886" cy="412909"/>
          </a:xfrm>
          <a:prstGeom prst="rect">
            <a:avLst/>
          </a:prstGeom>
        </p:spPr>
      </p:pic>
      <p:sp>
        <p:nvSpPr>
          <p:cNvPr id="2" name="Freeform 1">
            <a:extLst>
              <a:ext uri="{FF2B5EF4-FFF2-40B4-BE49-F238E27FC236}">
                <a16:creationId xmlns:a16="http://schemas.microsoft.com/office/drawing/2014/main" id="{04FE386D-DD1E-5BF7-68DA-7E2117B7C45F}"/>
              </a:ext>
            </a:extLst>
          </p:cNvPr>
          <p:cNvSpPr/>
          <p:nvPr userDrawn="1"/>
        </p:nvSpPr>
        <p:spPr>
          <a:xfrm rot="5400000">
            <a:off x="5450410" y="4482346"/>
            <a:ext cx="447569" cy="45248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Freeform 2">
            <a:extLst>
              <a:ext uri="{FF2B5EF4-FFF2-40B4-BE49-F238E27FC236}">
                <a16:creationId xmlns:a16="http://schemas.microsoft.com/office/drawing/2014/main" id="{E8B9C919-2868-09A3-9DD9-869EA828F871}"/>
              </a:ext>
            </a:extLst>
          </p:cNvPr>
          <p:cNvSpPr/>
          <p:nvPr userDrawn="1"/>
        </p:nvSpPr>
        <p:spPr>
          <a:xfrm rot="5400000">
            <a:off x="8295178" y="4294678"/>
            <a:ext cx="844184" cy="853460"/>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Freeform 3">
            <a:extLst>
              <a:ext uri="{FF2B5EF4-FFF2-40B4-BE49-F238E27FC236}">
                <a16:creationId xmlns:a16="http://schemas.microsoft.com/office/drawing/2014/main" id="{709A6A4C-3BCA-9BD3-5602-6DF6CDE783C7}"/>
              </a:ext>
            </a:extLst>
          </p:cNvPr>
          <p:cNvSpPr/>
          <p:nvPr userDrawn="1"/>
        </p:nvSpPr>
        <p:spPr>
          <a:xfrm rot="5400000">
            <a:off x="5012063" y="4482346"/>
            <a:ext cx="447569" cy="45248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Freeform 4">
            <a:extLst>
              <a:ext uri="{FF2B5EF4-FFF2-40B4-BE49-F238E27FC236}">
                <a16:creationId xmlns:a16="http://schemas.microsoft.com/office/drawing/2014/main" id="{E58E3DDE-6689-3D9C-2DF5-9F3ED89B7CE3}"/>
              </a:ext>
            </a:extLst>
          </p:cNvPr>
          <p:cNvSpPr/>
          <p:nvPr userDrawn="1"/>
        </p:nvSpPr>
        <p:spPr>
          <a:xfrm rot="5400000">
            <a:off x="7613273" y="195447"/>
            <a:ext cx="451424" cy="456383"/>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174496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ruled - parchment">
    <p:bg>
      <p:bgPr>
        <a:solidFill>
          <a:schemeClr val="bg1"/>
        </a:solidFill>
        <a:effectLst/>
      </p:bgPr>
    </p:bg>
    <p:spTree>
      <p:nvGrpSpPr>
        <p:cNvPr id="1" name=""/>
        <p:cNvGrpSpPr/>
        <p:nvPr/>
      </p:nvGrpSpPr>
      <p:grpSpPr>
        <a:xfrm>
          <a:off x="0" y="0"/>
          <a:ext cx="0" cy="0"/>
          <a:chOff x="0" y="0"/>
          <a:chExt cx="0" cy="0"/>
        </a:xfrm>
      </p:grpSpPr>
      <p:sp>
        <p:nvSpPr>
          <p:cNvPr id="27" name="Text Placeholder 27">
            <a:extLst>
              <a:ext uri="{FF2B5EF4-FFF2-40B4-BE49-F238E27FC236}">
                <a16:creationId xmlns:a16="http://schemas.microsoft.com/office/drawing/2014/main" id="{D77AA20C-B321-0565-0122-D9703E4D0C6F}"/>
              </a:ext>
            </a:extLst>
          </p:cNvPr>
          <p:cNvSpPr>
            <a:spLocks noGrp="1"/>
          </p:cNvSpPr>
          <p:nvPr>
            <p:ph type="body" sz="quarter" idx="11" hasCustomPrompt="1"/>
          </p:nvPr>
        </p:nvSpPr>
        <p:spPr>
          <a:xfrm>
            <a:off x="532319" y="1260822"/>
            <a:ext cx="4490726" cy="237615"/>
          </a:xfrm>
        </p:spPr>
        <p:txBody>
          <a:bodyPr lIns="0" tIns="0" rIns="0" bIns="0">
            <a:noAutofit/>
          </a:bodyPr>
          <a:lstStyle>
            <a:lvl1pPr marL="0" indent="0">
              <a:buNone/>
              <a:defRPr sz="1400">
                <a:solidFill>
                  <a:schemeClr val="tx1"/>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first agenda text</a:t>
            </a:r>
          </a:p>
        </p:txBody>
      </p:sp>
      <p:sp>
        <p:nvSpPr>
          <p:cNvPr id="36" name="Text Placeholder 27">
            <a:extLst>
              <a:ext uri="{FF2B5EF4-FFF2-40B4-BE49-F238E27FC236}">
                <a16:creationId xmlns:a16="http://schemas.microsoft.com/office/drawing/2014/main" id="{A79452C9-A5C9-FC22-BA57-2A2B56998AB0}"/>
              </a:ext>
            </a:extLst>
          </p:cNvPr>
          <p:cNvSpPr>
            <a:spLocks noGrp="1"/>
          </p:cNvSpPr>
          <p:nvPr>
            <p:ph type="body" sz="quarter" idx="12" hasCustomPrompt="1"/>
          </p:nvPr>
        </p:nvSpPr>
        <p:spPr>
          <a:xfrm>
            <a:off x="532319" y="1703734"/>
            <a:ext cx="4490726"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second agenda text</a:t>
            </a:r>
          </a:p>
        </p:txBody>
      </p:sp>
      <p:sp>
        <p:nvSpPr>
          <p:cNvPr id="37" name="Text Placeholder 27">
            <a:extLst>
              <a:ext uri="{FF2B5EF4-FFF2-40B4-BE49-F238E27FC236}">
                <a16:creationId xmlns:a16="http://schemas.microsoft.com/office/drawing/2014/main" id="{B9DC74E0-DEDE-DD1A-D156-5A122747CAE0}"/>
              </a:ext>
            </a:extLst>
          </p:cNvPr>
          <p:cNvSpPr>
            <a:spLocks noGrp="1"/>
          </p:cNvSpPr>
          <p:nvPr>
            <p:ph type="body" sz="quarter" idx="13" hasCustomPrompt="1"/>
          </p:nvPr>
        </p:nvSpPr>
        <p:spPr>
          <a:xfrm>
            <a:off x="532319" y="2153790"/>
            <a:ext cx="4490726"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third agenda text</a:t>
            </a:r>
          </a:p>
        </p:txBody>
      </p:sp>
      <p:sp>
        <p:nvSpPr>
          <p:cNvPr id="38" name="Text Placeholder 27">
            <a:extLst>
              <a:ext uri="{FF2B5EF4-FFF2-40B4-BE49-F238E27FC236}">
                <a16:creationId xmlns:a16="http://schemas.microsoft.com/office/drawing/2014/main" id="{024EA301-B5BB-B4B1-0760-A0AFB5095994}"/>
              </a:ext>
            </a:extLst>
          </p:cNvPr>
          <p:cNvSpPr>
            <a:spLocks noGrp="1"/>
          </p:cNvSpPr>
          <p:nvPr>
            <p:ph type="body" sz="quarter" idx="14" hasCustomPrompt="1"/>
          </p:nvPr>
        </p:nvSpPr>
        <p:spPr>
          <a:xfrm>
            <a:off x="532319" y="2603847"/>
            <a:ext cx="4490726"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fourth agenda text</a:t>
            </a:r>
          </a:p>
        </p:txBody>
      </p:sp>
      <p:sp>
        <p:nvSpPr>
          <p:cNvPr id="39" name="Text Placeholder 27">
            <a:extLst>
              <a:ext uri="{FF2B5EF4-FFF2-40B4-BE49-F238E27FC236}">
                <a16:creationId xmlns:a16="http://schemas.microsoft.com/office/drawing/2014/main" id="{E8BA2C94-7534-050B-9792-80444BB0B94D}"/>
              </a:ext>
            </a:extLst>
          </p:cNvPr>
          <p:cNvSpPr>
            <a:spLocks noGrp="1"/>
          </p:cNvSpPr>
          <p:nvPr>
            <p:ph type="body" sz="quarter" idx="15" hasCustomPrompt="1"/>
          </p:nvPr>
        </p:nvSpPr>
        <p:spPr>
          <a:xfrm>
            <a:off x="532319" y="3046759"/>
            <a:ext cx="4490726"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fifth agenda text</a:t>
            </a:r>
          </a:p>
        </p:txBody>
      </p:sp>
      <p:sp>
        <p:nvSpPr>
          <p:cNvPr id="50" name="Text Placeholder 27">
            <a:extLst>
              <a:ext uri="{FF2B5EF4-FFF2-40B4-BE49-F238E27FC236}">
                <a16:creationId xmlns:a16="http://schemas.microsoft.com/office/drawing/2014/main" id="{4DD1CF90-476B-802F-EAEC-90D305BC881C}"/>
              </a:ext>
            </a:extLst>
          </p:cNvPr>
          <p:cNvSpPr>
            <a:spLocks noGrp="1"/>
          </p:cNvSpPr>
          <p:nvPr>
            <p:ph type="body" sz="quarter" idx="16" hasCustomPrompt="1"/>
          </p:nvPr>
        </p:nvSpPr>
        <p:spPr>
          <a:xfrm>
            <a:off x="532319" y="3496815"/>
            <a:ext cx="4490726"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sixth agenda text</a:t>
            </a:r>
          </a:p>
        </p:txBody>
      </p:sp>
      <p:sp>
        <p:nvSpPr>
          <p:cNvPr id="51" name="Text Placeholder 27">
            <a:extLst>
              <a:ext uri="{FF2B5EF4-FFF2-40B4-BE49-F238E27FC236}">
                <a16:creationId xmlns:a16="http://schemas.microsoft.com/office/drawing/2014/main" id="{581A0239-940B-5582-4139-AECBB9513354}"/>
              </a:ext>
            </a:extLst>
          </p:cNvPr>
          <p:cNvSpPr>
            <a:spLocks noGrp="1"/>
          </p:cNvSpPr>
          <p:nvPr>
            <p:ph type="body" sz="quarter" idx="17" hasCustomPrompt="1"/>
          </p:nvPr>
        </p:nvSpPr>
        <p:spPr>
          <a:xfrm>
            <a:off x="532319" y="3954015"/>
            <a:ext cx="4490726" cy="237615"/>
          </a:xfrm>
        </p:spPr>
        <p:txBody>
          <a:bodyPr lIns="0" tIns="0" rIns="0" bIns="0">
            <a:noAutofit/>
          </a:bodyPr>
          <a:lstStyle>
            <a:lvl1pPr marL="0" indent="0">
              <a:buNone/>
              <a:defRPr sz="1400">
                <a:solidFill>
                  <a:schemeClr val="accent3"/>
                </a:solidFill>
              </a:defRPr>
            </a:lvl1pPr>
            <a:lvl2pPr marL="342788" indent="0">
              <a:buNone/>
              <a:defRPr>
                <a:solidFill>
                  <a:schemeClr val="bg2"/>
                </a:solidFill>
              </a:defRPr>
            </a:lvl2pPr>
            <a:lvl3pPr marL="685577" indent="0">
              <a:buNone/>
              <a:defRPr>
                <a:solidFill>
                  <a:schemeClr val="bg2"/>
                </a:solidFill>
              </a:defRPr>
            </a:lvl3pPr>
            <a:lvl4pPr marL="1028366" indent="0">
              <a:buNone/>
              <a:defRPr>
                <a:solidFill>
                  <a:schemeClr val="bg2"/>
                </a:solidFill>
              </a:defRPr>
            </a:lvl4pPr>
            <a:lvl5pPr marL="1371155" indent="0">
              <a:buNone/>
              <a:defRPr>
                <a:solidFill>
                  <a:schemeClr val="bg2"/>
                </a:solidFill>
              </a:defRPr>
            </a:lvl5pPr>
          </a:lstStyle>
          <a:p>
            <a:pPr lvl="0"/>
            <a:r>
              <a:rPr lang="en-GB"/>
              <a:t>Click to edit seventh agenda text</a:t>
            </a:r>
          </a:p>
        </p:txBody>
      </p:sp>
      <p:grpSp>
        <p:nvGrpSpPr>
          <p:cNvPr id="52" name="Group 51">
            <a:extLst>
              <a:ext uri="{FF2B5EF4-FFF2-40B4-BE49-F238E27FC236}">
                <a16:creationId xmlns:a16="http://schemas.microsoft.com/office/drawing/2014/main" id="{5E882181-0A47-2DEB-3464-1449D8E066A2}"/>
              </a:ext>
            </a:extLst>
          </p:cNvPr>
          <p:cNvGrpSpPr/>
          <p:nvPr/>
        </p:nvGrpSpPr>
        <p:grpSpPr>
          <a:xfrm>
            <a:off x="262694" y="1573308"/>
            <a:ext cx="4731777" cy="2704011"/>
            <a:chOff x="370434" y="1565699"/>
            <a:chExt cx="6387417" cy="3605348"/>
          </a:xfrm>
        </p:grpSpPr>
        <p:cxnSp>
          <p:nvCxnSpPr>
            <p:cNvPr id="53" name="Straight Connector 52">
              <a:extLst>
                <a:ext uri="{FF2B5EF4-FFF2-40B4-BE49-F238E27FC236}">
                  <a16:creationId xmlns:a16="http://schemas.microsoft.com/office/drawing/2014/main" id="{9AA6397D-D3C2-C869-7A24-BF2791A9C4B7}"/>
                </a:ext>
              </a:extLst>
            </p:cNvPr>
            <p:cNvCxnSpPr/>
            <p:nvPr/>
          </p:nvCxnSpPr>
          <p:spPr>
            <a:xfrm>
              <a:off x="370434" y="1565699"/>
              <a:ext cx="638741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34A4BDB-2398-A480-5454-284EC15DAA89}"/>
                </a:ext>
              </a:extLst>
            </p:cNvPr>
            <p:cNvCxnSpPr/>
            <p:nvPr/>
          </p:nvCxnSpPr>
          <p:spPr>
            <a:xfrm>
              <a:off x="370434" y="2175299"/>
              <a:ext cx="638741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5ED3A2D-FD69-A3F2-14A7-1F826E0EA3A6}"/>
                </a:ext>
              </a:extLst>
            </p:cNvPr>
            <p:cNvCxnSpPr/>
            <p:nvPr/>
          </p:nvCxnSpPr>
          <p:spPr>
            <a:xfrm>
              <a:off x="370434" y="2784899"/>
              <a:ext cx="638741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E7512CE-BA08-2DBA-D479-109A230CE1A4}"/>
                </a:ext>
              </a:extLst>
            </p:cNvPr>
            <p:cNvCxnSpPr/>
            <p:nvPr/>
          </p:nvCxnSpPr>
          <p:spPr>
            <a:xfrm>
              <a:off x="370434" y="3394499"/>
              <a:ext cx="638741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B0FE05D-D3C0-E10C-D135-B5D6BB1ED684}"/>
                </a:ext>
              </a:extLst>
            </p:cNvPr>
            <p:cNvCxnSpPr/>
            <p:nvPr/>
          </p:nvCxnSpPr>
          <p:spPr>
            <a:xfrm>
              <a:off x="370434" y="3960556"/>
              <a:ext cx="638741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C065FF2-3E67-1B72-28A8-29DFD36AE18E}"/>
                </a:ext>
              </a:extLst>
            </p:cNvPr>
            <p:cNvCxnSpPr/>
            <p:nvPr/>
          </p:nvCxnSpPr>
          <p:spPr>
            <a:xfrm>
              <a:off x="370434" y="4570156"/>
              <a:ext cx="638741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68006EA-51D5-6E54-9863-BC12A3C188A8}"/>
                </a:ext>
              </a:extLst>
            </p:cNvPr>
            <p:cNvCxnSpPr/>
            <p:nvPr/>
          </p:nvCxnSpPr>
          <p:spPr>
            <a:xfrm>
              <a:off x="370434" y="5171047"/>
              <a:ext cx="638741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2CA9698-C85C-076F-E818-3233AB98D38D}"/>
              </a:ext>
            </a:extLst>
          </p:cNvPr>
          <p:cNvGrpSpPr/>
          <p:nvPr/>
        </p:nvGrpSpPr>
        <p:grpSpPr>
          <a:xfrm>
            <a:off x="5211725" y="3002"/>
            <a:ext cx="3932276" cy="5140500"/>
            <a:chOff x="6948966" y="4000"/>
            <a:chExt cx="5243034" cy="6854000"/>
          </a:xfrm>
        </p:grpSpPr>
        <p:grpSp>
          <p:nvGrpSpPr>
            <p:cNvPr id="2" name="Group 1">
              <a:extLst>
                <a:ext uri="{FF2B5EF4-FFF2-40B4-BE49-F238E27FC236}">
                  <a16:creationId xmlns:a16="http://schemas.microsoft.com/office/drawing/2014/main" id="{275E934E-23F4-0671-F512-F4737058A2A3}"/>
                </a:ext>
              </a:extLst>
            </p:cNvPr>
            <p:cNvGrpSpPr/>
            <p:nvPr/>
          </p:nvGrpSpPr>
          <p:grpSpPr>
            <a:xfrm>
              <a:off x="6948966" y="6041209"/>
              <a:ext cx="947259" cy="635714"/>
              <a:chOff x="6948966" y="6041209"/>
              <a:chExt cx="947259" cy="635714"/>
            </a:xfrm>
          </p:grpSpPr>
          <p:sp>
            <p:nvSpPr>
              <p:cNvPr id="62" name="Freeform 61">
                <a:extLst>
                  <a:ext uri="{FF2B5EF4-FFF2-40B4-BE49-F238E27FC236}">
                    <a16:creationId xmlns:a16="http://schemas.microsoft.com/office/drawing/2014/main" id="{62982F3C-A929-1385-E798-ABE18B151CD2}"/>
                  </a:ext>
                </a:extLst>
              </p:cNvPr>
              <p:cNvSpPr/>
              <p:nvPr/>
            </p:nvSpPr>
            <p:spPr>
              <a:xfrm>
                <a:off x="7262340" y="6358027"/>
                <a:ext cx="313374" cy="31889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63" name="Freeform 62">
                <a:extLst>
                  <a:ext uri="{FF2B5EF4-FFF2-40B4-BE49-F238E27FC236}">
                    <a16:creationId xmlns:a16="http://schemas.microsoft.com/office/drawing/2014/main" id="{B3627A5D-3B19-3016-5D47-76533BEA7731}"/>
                  </a:ext>
                </a:extLst>
              </p:cNvPr>
              <p:cNvSpPr/>
              <p:nvPr/>
            </p:nvSpPr>
            <p:spPr>
              <a:xfrm>
                <a:off x="7582851" y="6358027"/>
                <a:ext cx="313374" cy="31889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64" name="Freeform 63">
                <a:extLst>
                  <a:ext uri="{FF2B5EF4-FFF2-40B4-BE49-F238E27FC236}">
                    <a16:creationId xmlns:a16="http://schemas.microsoft.com/office/drawing/2014/main" id="{261C4D5F-E10F-41CD-82D1-F8719A7054D2}"/>
                  </a:ext>
                </a:extLst>
              </p:cNvPr>
              <p:cNvSpPr/>
              <p:nvPr/>
            </p:nvSpPr>
            <p:spPr>
              <a:xfrm rot="10800000">
                <a:off x="6948966" y="6041209"/>
                <a:ext cx="313374" cy="31889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grpSp>
        <p:grpSp>
          <p:nvGrpSpPr>
            <p:cNvPr id="74" name="Group 73">
              <a:extLst>
                <a:ext uri="{FF2B5EF4-FFF2-40B4-BE49-F238E27FC236}">
                  <a16:creationId xmlns:a16="http://schemas.microsoft.com/office/drawing/2014/main" id="{005FADDC-EF94-8939-455D-D51A1DF9DBC9}"/>
                </a:ext>
              </a:extLst>
            </p:cNvPr>
            <p:cNvGrpSpPr/>
            <p:nvPr/>
          </p:nvGrpSpPr>
          <p:grpSpPr>
            <a:xfrm>
              <a:off x="8256588" y="4000"/>
              <a:ext cx="3935412" cy="6854000"/>
              <a:chOff x="8256588" y="2000"/>
              <a:chExt cx="3935412" cy="6854000"/>
            </a:xfrm>
          </p:grpSpPr>
          <p:pic>
            <p:nvPicPr>
              <p:cNvPr id="75" name="Picture 74">
                <a:extLst>
                  <a:ext uri="{FF2B5EF4-FFF2-40B4-BE49-F238E27FC236}">
                    <a16:creationId xmlns:a16="http://schemas.microsoft.com/office/drawing/2014/main" id="{47E93802-4BB6-3988-15D4-3403319CCC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67"/>
              <a:stretch/>
            </p:blipFill>
            <p:spPr>
              <a:xfrm>
                <a:off x="8256588" y="2000"/>
                <a:ext cx="3935412" cy="6854000"/>
              </a:xfrm>
              <a:prstGeom prst="rect">
                <a:avLst/>
              </a:prstGeom>
            </p:spPr>
          </p:pic>
          <p:sp>
            <p:nvSpPr>
              <p:cNvPr id="76" name="Freeform 75">
                <a:extLst>
                  <a:ext uri="{FF2B5EF4-FFF2-40B4-BE49-F238E27FC236}">
                    <a16:creationId xmlns:a16="http://schemas.microsoft.com/office/drawing/2014/main" id="{BBFB394B-C86A-A7DC-9A0F-6DD76926D6FA}"/>
                  </a:ext>
                </a:extLst>
              </p:cNvPr>
              <p:cNvSpPr/>
              <p:nvPr/>
            </p:nvSpPr>
            <p:spPr>
              <a:xfrm rot="10800000">
                <a:off x="10369620" y="6039209"/>
                <a:ext cx="596759" cy="60331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77" name="Freeform 76">
                <a:extLst>
                  <a:ext uri="{FF2B5EF4-FFF2-40B4-BE49-F238E27FC236}">
                    <a16:creationId xmlns:a16="http://schemas.microsoft.com/office/drawing/2014/main" id="{DBC36587-7632-05DA-2169-777A821B2DB1}"/>
                  </a:ext>
                </a:extLst>
              </p:cNvPr>
              <p:cNvSpPr/>
              <p:nvPr/>
            </p:nvSpPr>
            <p:spPr>
              <a:xfrm rot="5400000">
                <a:off x="8699574" y="912335"/>
                <a:ext cx="596759" cy="60331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78" name="Freeform 77">
                <a:extLst>
                  <a:ext uri="{FF2B5EF4-FFF2-40B4-BE49-F238E27FC236}">
                    <a16:creationId xmlns:a16="http://schemas.microsoft.com/office/drawing/2014/main" id="{4B580AFF-5B66-BA2A-206A-2127A9F2B59B}"/>
                  </a:ext>
                </a:extLst>
              </p:cNvPr>
              <p:cNvSpPr/>
              <p:nvPr/>
            </p:nvSpPr>
            <p:spPr>
              <a:xfrm rot="5400000">
                <a:off x="10673768" y="4608687"/>
                <a:ext cx="1125579" cy="113794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79" name="Freeform 78">
                <a:extLst>
                  <a:ext uri="{FF2B5EF4-FFF2-40B4-BE49-F238E27FC236}">
                    <a16:creationId xmlns:a16="http://schemas.microsoft.com/office/drawing/2014/main" id="{5C561CEE-A4BB-73DE-1213-72C52B3CD307}"/>
                  </a:ext>
                </a:extLst>
              </p:cNvPr>
              <p:cNvSpPr/>
              <p:nvPr/>
            </p:nvSpPr>
            <p:spPr>
              <a:xfrm>
                <a:off x="8732444" y="5177660"/>
                <a:ext cx="875481" cy="885101"/>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80" name="Freeform 79">
                <a:extLst>
                  <a:ext uri="{FF2B5EF4-FFF2-40B4-BE49-F238E27FC236}">
                    <a16:creationId xmlns:a16="http://schemas.microsoft.com/office/drawing/2014/main" id="{CAFB46DD-42DF-F12A-8134-E4275691A234}"/>
                  </a:ext>
                </a:extLst>
              </p:cNvPr>
              <p:cNvSpPr/>
              <p:nvPr/>
            </p:nvSpPr>
            <p:spPr>
              <a:xfrm rot="5400000">
                <a:off x="10367598" y="5738809"/>
                <a:ext cx="298759" cy="302041"/>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81" name="Freeform 80">
                <a:extLst>
                  <a:ext uri="{FF2B5EF4-FFF2-40B4-BE49-F238E27FC236}">
                    <a16:creationId xmlns:a16="http://schemas.microsoft.com/office/drawing/2014/main" id="{98EEC592-6FBC-1C2E-DB8F-FEAFB892B723}"/>
                  </a:ext>
                </a:extLst>
              </p:cNvPr>
              <p:cNvSpPr/>
              <p:nvPr/>
            </p:nvSpPr>
            <p:spPr>
              <a:xfrm rot="16200000">
                <a:off x="8735344" y="3726351"/>
                <a:ext cx="1453485" cy="1469455"/>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82" name="Freeform 81">
                <a:extLst>
                  <a:ext uri="{FF2B5EF4-FFF2-40B4-BE49-F238E27FC236}">
                    <a16:creationId xmlns:a16="http://schemas.microsoft.com/office/drawing/2014/main" id="{AB40A7FE-1AD8-7BED-6D66-D2E83B776553}"/>
                  </a:ext>
                </a:extLst>
              </p:cNvPr>
              <p:cNvSpPr/>
              <p:nvPr/>
            </p:nvSpPr>
            <p:spPr>
              <a:xfrm>
                <a:off x="9299612" y="1512373"/>
                <a:ext cx="208865" cy="211160"/>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sp>
            <p:nvSpPr>
              <p:cNvPr id="83" name="Freeform 82">
                <a:extLst>
                  <a:ext uri="{FF2B5EF4-FFF2-40B4-BE49-F238E27FC236}">
                    <a16:creationId xmlns:a16="http://schemas.microsoft.com/office/drawing/2014/main" id="{CFE4AB87-2B51-FC38-8DF9-FC79A6DB7C20}"/>
                  </a:ext>
                </a:extLst>
              </p:cNvPr>
              <p:cNvSpPr/>
              <p:nvPr/>
            </p:nvSpPr>
            <p:spPr>
              <a:xfrm rot="5400000">
                <a:off x="10683194" y="629481"/>
                <a:ext cx="1125578" cy="1137945"/>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788"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5F0EB"/>
                  </a:solidFill>
                  <a:effectLst/>
                  <a:uLnTx/>
                  <a:uFillTx/>
                  <a:latin typeface="Arial" panose="020B0604020202020204"/>
                  <a:ea typeface="+mn-ea"/>
                  <a:cs typeface="+mn-cs"/>
                </a:endParaRPr>
              </a:p>
            </p:txBody>
          </p:sp>
        </p:grpSp>
      </p:grpSp>
      <p:pic>
        <p:nvPicPr>
          <p:cNvPr id="34" name="Picture 33" descr="Text, logo&#10;&#10;Description automatically generated">
            <a:extLst>
              <a:ext uri="{FF2B5EF4-FFF2-40B4-BE49-F238E27FC236}">
                <a16:creationId xmlns:a16="http://schemas.microsoft.com/office/drawing/2014/main" id="{EBC6D127-90EB-E648-6C3F-B31BDB42AC9C}"/>
              </a:ext>
            </a:extLst>
          </p:cNvPr>
          <p:cNvPicPr>
            <a:picLocks noChangeAspect="1"/>
          </p:cNvPicPr>
          <p:nvPr/>
        </p:nvPicPr>
        <p:blipFill>
          <a:blip r:embed="rId3"/>
          <a:stretch>
            <a:fillRect/>
          </a:stretch>
        </p:blipFill>
        <p:spPr>
          <a:xfrm>
            <a:off x="115790" y="129187"/>
            <a:ext cx="1348740" cy="406535"/>
          </a:xfrm>
          <a:prstGeom prst="rect">
            <a:avLst/>
          </a:prstGeom>
        </p:spPr>
      </p:pic>
      <p:sp>
        <p:nvSpPr>
          <p:cNvPr id="35" name="Title 1">
            <a:extLst>
              <a:ext uri="{FF2B5EF4-FFF2-40B4-BE49-F238E27FC236}">
                <a16:creationId xmlns:a16="http://schemas.microsoft.com/office/drawing/2014/main" id="{5F96614C-2522-0DF5-48C5-E8013D9FBB59}"/>
              </a:ext>
            </a:extLst>
          </p:cNvPr>
          <p:cNvSpPr>
            <a:spLocks noGrp="1"/>
          </p:cNvSpPr>
          <p:nvPr>
            <p:ph type="title" hasCustomPrompt="1"/>
          </p:nvPr>
        </p:nvSpPr>
        <p:spPr>
          <a:xfrm>
            <a:off x="251224" y="648183"/>
            <a:ext cx="5670947" cy="476250"/>
          </a:xfrm>
        </p:spPr>
        <p:txBody>
          <a:bodyPr lIns="0" tIns="0" rIns="0" bIns="0" anchor="t">
            <a:noAutofit/>
          </a:bodyPr>
          <a:lstStyle>
            <a:lvl1pPr>
              <a:lnSpc>
                <a:spcPct val="85000"/>
              </a:lnSpc>
              <a:defRPr sz="2000"/>
            </a:lvl1pPr>
          </a:lstStyle>
          <a:p>
            <a:r>
              <a:rPr lang="en-GB"/>
              <a:t>CLICK TO EDIT AGENDA HEADING</a:t>
            </a:r>
            <a:endParaRPr lang="en-US"/>
          </a:p>
        </p:txBody>
      </p:sp>
    </p:spTree>
    <p:extLst>
      <p:ext uri="{BB962C8B-B14F-4D97-AF65-F5344CB8AC3E}">
        <p14:creationId xmlns:p14="http://schemas.microsoft.com/office/powerpoint/2010/main" val="65164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660E2651-2248-32E7-1E08-04F3F94A72BC}"/>
              </a:ext>
            </a:extLst>
          </p:cNvPr>
          <p:cNvPicPr>
            <a:picLocks noChangeAspect="1"/>
          </p:cNvPicPr>
          <p:nvPr/>
        </p:nvPicPr>
        <p:blipFill>
          <a:blip r:embed="rId3"/>
          <a:stretch>
            <a:fillRect/>
          </a:stretch>
        </p:blipFill>
        <p:spPr>
          <a:xfrm>
            <a:off x="46458" y="51209"/>
            <a:ext cx="2141126" cy="645375"/>
          </a:xfrm>
          <a:prstGeom prst="rect">
            <a:avLst/>
          </a:prstGeom>
        </p:spPr>
      </p:pic>
      <p:sp>
        <p:nvSpPr>
          <p:cNvPr id="7" name="Rectangle 2">
            <a:extLst>
              <a:ext uri="{FF2B5EF4-FFF2-40B4-BE49-F238E27FC236}">
                <a16:creationId xmlns:a16="http://schemas.microsoft.com/office/drawing/2014/main" id="{FDFC81E2-3377-3553-FD5C-6090DA45F0A7}"/>
              </a:ext>
            </a:extLst>
          </p:cNvPr>
          <p:cNvSpPr>
            <a:spLocks noGrp="1" noChangeArrowheads="1"/>
          </p:cNvSpPr>
          <p:nvPr>
            <p:ph type="ctrTitle" hasCustomPrompt="1"/>
          </p:nvPr>
        </p:nvSpPr>
        <p:spPr>
          <a:xfrm>
            <a:off x="257089" y="958850"/>
            <a:ext cx="3688610" cy="2059923"/>
          </a:xfrm>
        </p:spPr>
        <p:txBody>
          <a:bodyPr lIns="0" tIns="0" rIns="0" bIns="0" anchor="b">
            <a:noAutofit/>
          </a:bodyPr>
          <a:lstStyle>
            <a:lvl1pPr>
              <a:lnSpc>
                <a:spcPct val="85000"/>
              </a:lnSpc>
              <a:defRPr sz="3600"/>
            </a:lvl1pPr>
          </a:lstStyle>
          <a:p>
            <a:r>
              <a:rPr lang="en-US"/>
              <a:t>CLICK TO EDIT MASTER TITLE STYLE</a:t>
            </a:r>
          </a:p>
        </p:txBody>
      </p:sp>
      <p:sp>
        <p:nvSpPr>
          <p:cNvPr id="8" name="Rectangle 3">
            <a:extLst>
              <a:ext uri="{FF2B5EF4-FFF2-40B4-BE49-F238E27FC236}">
                <a16:creationId xmlns:a16="http://schemas.microsoft.com/office/drawing/2014/main" id="{E4C29651-064B-07D3-7084-FB99C3D7269E}"/>
              </a:ext>
            </a:extLst>
          </p:cNvPr>
          <p:cNvSpPr>
            <a:spLocks noGrp="1" noChangeArrowheads="1"/>
          </p:cNvSpPr>
          <p:nvPr>
            <p:ph type="subTitle" idx="1"/>
          </p:nvPr>
        </p:nvSpPr>
        <p:spPr>
          <a:xfrm>
            <a:off x="257089" y="3221672"/>
            <a:ext cx="3676084" cy="661396"/>
          </a:xfrm>
        </p:spPr>
        <p:txBody>
          <a:bodyPr lIns="0" tIns="0" rIns="0" bIns="0">
            <a:noAutofit/>
          </a:bodyPr>
          <a:lstStyle>
            <a:lvl1pPr marL="0" indent="0">
              <a:buNone/>
              <a:defRPr sz="1200" b="0">
                <a:solidFill>
                  <a:schemeClr val="tx1"/>
                </a:solidFill>
              </a:defRPr>
            </a:lvl1pPr>
          </a:lstStyle>
          <a:p>
            <a:r>
              <a:rPr lang="en-US"/>
              <a:t>Click to edit Master subtitle style</a:t>
            </a:r>
          </a:p>
        </p:txBody>
      </p:sp>
    </p:spTree>
    <p:extLst>
      <p:ext uri="{BB962C8B-B14F-4D97-AF65-F5344CB8AC3E}">
        <p14:creationId xmlns:p14="http://schemas.microsoft.com/office/powerpoint/2010/main" val="37615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Text, logo&#10;&#10;Description automatically generated">
            <a:extLst>
              <a:ext uri="{FF2B5EF4-FFF2-40B4-BE49-F238E27FC236}">
                <a16:creationId xmlns:a16="http://schemas.microsoft.com/office/drawing/2014/main" id="{075455B2-619B-ADBF-7D80-D68E956F3B1A}"/>
              </a:ext>
            </a:extLst>
          </p:cNvPr>
          <p:cNvPicPr>
            <a:picLocks noChangeAspect="1"/>
          </p:cNvPicPr>
          <p:nvPr/>
        </p:nvPicPr>
        <p:blipFill>
          <a:blip r:embed="rId3"/>
          <a:stretch>
            <a:fillRect/>
          </a:stretch>
        </p:blipFill>
        <p:spPr>
          <a:xfrm>
            <a:off x="117014" y="133302"/>
            <a:ext cx="1348740" cy="406535"/>
          </a:xfrm>
          <a:prstGeom prst="rect">
            <a:avLst/>
          </a:prstGeom>
        </p:spPr>
      </p:pic>
      <p:sp>
        <p:nvSpPr>
          <p:cNvPr id="17" name="Title 1">
            <a:extLst>
              <a:ext uri="{FF2B5EF4-FFF2-40B4-BE49-F238E27FC236}">
                <a16:creationId xmlns:a16="http://schemas.microsoft.com/office/drawing/2014/main" id="{38148792-E930-977B-9CFB-A924DC38DFEE}"/>
              </a:ext>
            </a:extLst>
          </p:cNvPr>
          <p:cNvSpPr>
            <a:spLocks noGrp="1"/>
          </p:cNvSpPr>
          <p:nvPr>
            <p:ph type="title" hasCustomPrompt="1"/>
          </p:nvPr>
        </p:nvSpPr>
        <p:spPr>
          <a:xfrm>
            <a:off x="251224" y="648183"/>
            <a:ext cx="5536261"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18" name="Content Placeholder 2">
            <a:extLst>
              <a:ext uri="{FF2B5EF4-FFF2-40B4-BE49-F238E27FC236}">
                <a16:creationId xmlns:a16="http://schemas.microsoft.com/office/drawing/2014/main" id="{8A8E9EE1-A658-6B00-7396-03D0C9115DF1}"/>
              </a:ext>
            </a:extLst>
          </p:cNvPr>
          <p:cNvSpPr>
            <a:spLocks noGrp="1"/>
          </p:cNvSpPr>
          <p:nvPr>
            <p:ph idx="1"/>
          </p:nvPr>
        </p:nvSpPr>
        <p:spPr>
          <a:xfrm>
            <a:off x="251224" y="1376846"/>
            <a:ext cx="5536261"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48A60EED-D72A-A852-83A3-AF91C22B188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7849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1847">
          <p15:clr>
            <a:srgbClr val="FBAE40"/>
          </p15:clr>
        </p15:guide>
        <p15:guide id="6" orient="horz" pos="18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ext, logo&#10;&#10;Description automatically generated">
            <a:extLst>
              <a:ext uri="{FF2B5EF4-FFF2-40B4-BE49-F238E27FC236}">
                <a16:creationId xmlns:a16="http://schemas.microsoft.com/office/drawing/2014/main" id="{9F411B04-E778-F93E-2D3F-6344F517AA65}"/>
              </a:ext>
            </a:extLst>
          </p:cNvPr>
          <p:cNvPicPr>
            <a:picLocks noChangeAspect="1"/>
          </p:cNvPicPr>
          <p:nvPr/>
        </p:nvPicPr>
        <p:blipFill>
          <a:blip r:embed="rId3"/>
          <a:stretch>
            <a:fillRect/>
          </a:stretch>
        </p:blipFill>
        <p:spPr>
          <a:xfrm>
            <a:off x="117014" y="133302"/>
            <a:ext cx="1348740" cy="406535"/>
          </a:xfrm>
          <a:prstGeom prst="rect">
            <a:avLst/>
          </a:prstGeom>
        </p:spPr>
      </p:pic>
      <p:sp>
        <p:nvSpPr>
          <p:cNvPr id="7" name="Title 1">
            <a:extLst>
              <a:ext uri="{FF2B5EF4-FFF2-40B4-BE49-F238E27FC236}">
                <a16:creationId xmlns:a16="http://schemas.microsoft.com/office/drawing/2014/main" id="{9731F6C7-F5C3-F3FA-F13A-E533250B0645}"/>
              </a:ext>
            </a:extLst>
          </p:cNvPr>
          <p:cNvSpPr>
            <a:spLocks noGrp="1"/>
          </p:cNvSpPr>
          <p:nvPr>
            <p:ph type="title" hasCustomPrompt="1"/>
          </p:nvPr>
        </p:nvSpPr>
        <p:spPr>
          <a:xfrm>
            <a:off x="251224" y="648183"/>
            <a:ext cx="5536261"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BFA5B14C-1F85-C731-B327-0B7C36106738}"/>
              </a:ext>
            </a:extLst>
          </p:cNvPr>
          <p:cNvSpPr>
            <a:spLocks noGrp="1"/>
          </p:cNvSpPr>
          <p:nvPr>
            <p:ph idx="1"/>
          </p:nvPr>
        </p:nvSpPr>
        <p:spPr>
          <a:xfrm>
            <a:off x="251224" y="1376846"/>
            <a:ext cx="5536261"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DD115CD5-6FFC-C8CA-DF9A-4514E44A1C4E}"/>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75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DAB515-8873-AF87-C5E0-988E9DF86260}"/>
              </a:ext>
            </a:extLst>
          </p:cNvPr>
          <p:cNvSpPr>
            <a:spLocks noGrp="1"/>
          </p:cNvSpPr>
          <p:nvPr>
            <p:ph type="title" hasCustomPrompt="1"/>
          </p:nvPr>
        </p:nvSpPr>
        <p:spPr>
          <a:xfrm>
            <a:off x="251224" y="648183"/>
            <a:ext cx="5536261"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6" name="Content Placeholder 2">
            <a:extLst>
              <a:ext uri="{FF2B5EF4-FFF2-40B4-BE49-F238E27FC236}">
                <a16:creationId xmlns:a16="http://schemas.microsoft.com/office/drawing/2014/main" id="{8B74615E-EAEB-2926-8965-568C811F773E}"/>
              </a:ext>
            </a:extLst>
          </p:cNvPr>
          <p:cNvSpPr>
            <a:spLocks noGrp="1"/>
          </p:cNvSpPr>
          <p:nvPr>
            <p:ph idx="1"/>
          </p:nvPr>
        </p:nvSpPr>
        <p:spPr>
          <a:xfrm>
            <a:off x="251224" y="1376846"/>
            <a:ext cx="5536261"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Text, logo&#10;&#10;Description automatically generated">
            <a:extLst>
              <a:ext uri="{FF2B5EF4-FFF2-40B4-BE49-F238E27FC236}">
                <a16:creationId xmlns:a16="http://schemas.microsoft.com/office/drawing/2014/main" id="{B9713C8F-44A1-7DFD-19FE-E0100C73C412}"/>
              </a:ext>
            </a:extLst>
          </p:cNvPr>
          <p:cNvPicPr>
            <a:picLocks noChangeAspect="1"/>
          </p:cNvPicPr>
          <p:nvPr/>
        </p:nvPicPr>
        <p:blipFill>
          <a:blip r:embed="rId3"/>
          <a:stretch>
            <a:fillRect/>
          </a:stretch>
        </p:blipFill>
        <p:spPr>
          <a:xfrm>
            <a:off x="117014" y="133302"/>
            <a:ext cx="1348740" cy="406535"/>
          </a:xfrm>
          <a:prstGeom prst="rect">
            <a:avLst/>
          </a:prstGeom>
        </p:spPr>
      </p:pic>
      <p:sp>
        <p:nvSpPr>
          <p:cNvPr id="2" name="Footer Placeholder 1">
            <a:extLst>
              <a:ext uri="{FF2B5EF4-FFF2-40B4-BE49-F238E27FC236}">
                <a16:creationId xmlns:a16="http://schemas.microsoft.com/office/drawing/2014/main" id="{A7FDE3A1-A773-5987-CA14-80B6D0F8BD2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3483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 Pictu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51DC98-4701-49BE-C487-F8BA51BA4203}"/>
              </a:ext>
            </a:extLst>
          </p:cNvPr>
          <p:cNvSpPr>
            <a:spLocks noGrp="1"/>
          </p:cNvSpPr>
          <p:nvPr>
            <p:ph type="title" hasCustomPrompt="1"/>
          </p:nvPr>
        </p:nvSpPr>
        <p:spPr>
          <a:xfrm>
            <a:off x="251224" y="648183"/>
            <a:ext cx="5536261"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6" name="Content Placeholder 2">
            <a:extLst>
              <a:ext uri="{FF2B5EF4-FFF2-40B4-BE49-F238E27FC236}">
                <a16:creationId xmlns:a16="http://schemas.microsoft.com/office/drawing/2014/main" id="{B5EABC90-1873-AA98-7822-91E246782F05}"/>
              </a:ext>
            </a:extLst>
          </p:cNvPr>
          <p:cNvSpPr>
            <a:spLocks noGrp="1"/>
          </p:cNvSpPr>
          <p:nvPr>
            <p:ph idx="1"/>
          </p:nvPr>
        </p:nvSpPr>
        <p:spPr>
          <a:xfrm>
            <a:off x="251224" y="1376846"/>
            <a:ext cx="5536261"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xt, logo&#10;&#10;Description automatically generated">
            <a:extLst>
              <a:ext uri="{FF2B5EF4-FFF2-40B4-BE49-F238E27FC236}">
                <a16:creationId xmlns:a16="http://schemas.microsoft.com/office/drawing/2014/main" id="{A57601FD-6F56-7FCA-4120-F21D31F0B866}"/>
              </a:ext>
            </a:extLst>
          </p:cNvPr>
          <p:cNvPicPr>
            <a:picLocks noChangeAspect="1"/>
          </p:cNvPicPr>
          <p:nvPr/>
        </p:nvPicPr>
        <p:blipFill>
          <a:blip r:embed="rId3"/>
          <a:stretch>
            <a:fillRect/>
          </a:stretch>
        </p:blipFill>
        <p:spPr>
          <a:xfrm>
            <a:off x="117014" y="133302"/>
            <a:ext cx="1348740" cy="406535"/>
          </a:xfrm>
          <a:prstGeom prst="rect">
            <a:avLst/>
          </a:prstGeom>
        </p:spPr>
      </p:pic>
      <p:sp>
        <p:nvSpPr>
          <p:cNvPr id="2" name="Footer Placeholder 1">
            <a:extLst>
              <a:ext uri="{FF2B5EF4-FFF2-40B4-BE49-F238E27FC236}">
                <a16:creationId xmlns:a16="http://schemas.microsoft.com/office/drawing/2014/main" id="{A35C7ED5-0567-5CF0-7F75-E5CF69178AF7}"/>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007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449">
          <p15:clr>
            <a:srgbClr val="FBAE40"/>
          </p15:clr>
        </p15:guide>
        <p15:guide id="6" orient="horz" pos="3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 Pictur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37AE37-68B6-59F7-06FC-C05084A5DAAA}"/>
              </a:ext>
            </a:extLst>
          </p:cNvPr>
          <p:cNvSpPr>
            <a:spLocks noGrp="1"/>
          </p:cNvSpPr>
          <p:nvPr>
            <p:ph type="title" hasCustomPrompt="1"/>
          </p:nvPr>
        </p:nvSpPr>
        <p:spPr>
          <a:xfrm>
            <a:off x="251224" y="648183"/>
            <a:ext cx="5536261"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6" name="Content Placeholder 2">
            <a:extLst>
              <a:ext uri="{FF2B5EF4-FFF2-40B4-BE49-F238E27FC236}">
                <a16:creationId xmlns:a16="http://schemas.microsoft.com/office/drawing/2014/main" id="{F2171C01-4DE8-274A-F7E9-A56A8BFA5A47}"/>
              </a:ext>
            </a:extLst>
          </p:cNvPr>
          <p:cNvSpPr>
            <a:spLocks noGrp="1"/>
          </p:cNvSpPr>
          <p:nvPr>
            <p:ph idx="1"/>
          </p:nvPr>
        </p:nvSpPr>
        <p:spPr>
          <a:xfrm>
            <a:off x="251224" y="1376846"/>
            <a:ext cx="5536261"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xt, logo&#10;&#10;Description automatically generated">
            <a:extLst>
              <a:ext uri="{FF2B5EF4-FFF2-40B4-BE49-F238E27FC236}">
                <a16:creationId xmlns:a16="http://schemas.microsoft.com/office/drawing/2014/main" id="{B8A7C7CE-DA58-342B-B404-23EF877E46CD}"/>
              </a:ext>
            </a:extLst>
          </p:cNvPr>
          <p:cNvPicPr>
            <a:picLocks noChangeAspect="1"/>
          </p:cNvPicPr>
          <p:nvPr/>
        </p:nvPicPr>
        <p:blipFill>
          <a:blip r:embed="rId3"/>
          <a:stretch>
            <a:fillRect/>
          </a:stretch>
        </p:blipFill>
        <p:spPr>
          <a:xfrm>
            <a:off x="117014" y="133302"/>
            <a:ext cx="1348740" cy="406535"/>
          </a:xfrm>
          <a:prstGeom prst="rect">
            <a:avLst/>
          </a:prstGeom>
        </p:spPr>
      </p:pic>
      <p:sp>
        <p:nvSpPr>
          <p:cNvPr id="2" name="Footer Placeholder 1">
            <a:extLst>
              <a:ext uri="{FF2B5EF4-FFF2-40B4-BE49-F238E27FC236}">
                <a16:creationId xmlns:a16="http://schemas.microsoft.com/office/drawing/2014/main" id="{6BAE0BC6-91C8-D679-5A43-A171D1183487}"/>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3295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 Pictur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8D50B4-AACF-4505-A30A-D2CD84C45658}"/>
              </a:ext>
            </a:extLst>
          </p:cNvPr>
          <p:cNvSpPr>
            <a:spLocks noGrp="1"/>
          </p:cNvSpPr>
          <p:nvPr>
            <p:ph type="title" hasCustomPrompt="1"/>
          </p:nvPr>
        </p:nvSpPr>
        <p:spPr>
          <a:xfrm>
            <a:off x="251224" y="648183"/>
            <a:ext cx="5536261"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6" name="Content Placeholder 2">
            <a:extLst>
              <a:ext uri="{FF2B5EF4-FFF2-40B4-BE49-F238E27FC236}">
                <a16:creationId xmlns:a16="http://schemas.microsoft.com/office/drawing/2014/main" id="{01409E93-AF49-BD18-CF5B-370389569648}"/>
              </a:ext>
            </a:extLst>
          </p:cNvPr>
          <p:cNvSpPr>
            <a:spLocks noGrp="1"/>
          </p:cNvSpPr>
          <p:nvPr>
            <p:ph idx="1"/>
          </p:nvPr>
        </p:nvSpPr>
        <p:spPr>
          <a:xfrm>
            <a:off x="251224" y="1376846"/>
            <a:ext cx="5536261"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xt, logo&#10;&#10;Description automatically generated">
            <a:extLst>
              <a:ext uri="{FF2B5EF4-FFF2-40B4-BE49-F238E27FC236}">
                <a16:creationId xmlns:a16="http://schemas.microsoft.com/office/drawing/2014/main" id="{B928F56C-A2C6-685D-05B9-5EFC8C85B86C}"/>
              </a:ext>
            </a:extLst>
          </p:cNvPr>
          <p:cNvPicPr>
            <a:picLocks noChangeAspect="1"/>
          </p:cNvPicPr>
          <p:nvPr/>
        </p:nvPicPr>
        <p:blipFill>
          <a:blip r:embed="rId3"/>
          <a:stretch>
            <a:fillRect/>
          </a:stretch>
        </p:blipFill>
        <p:spPr>
          <a:xfrm>
            <a:off x="117014" y="133302"/>
            <a:ext cx="1348740" cy="406535"/>
          </a:xfrm>
          <a:prstGeom prst="rect">
            <a:avLst/>
          </a:prstGeom>
        </p:spPr>
      </p:pic>
      <p:sp>
        <p:nvSpPr>
          <p:cNvPr id="2" name="Footer Placeholder 1">
            <a:extLst>
              <a:ext uri="{FF2B5EF4-FFF2-40B4-BE49-F238E27FC236}">
                <a16:creationId xmlns:a16="http://schemas.microsoft.com/office/drawing/2014/main" id="{621FDC84-2F7C-F26C-30CB-3E28FDA8A8B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582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1">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77D3A81-2787-726A-F404-ADC2810621D7}"/>
              </a:ext>
            </a:extLst>
          </p:cNvPr>
          <p:cNvGrpSpPr/>
          <p:nvPr/>
        </p:nvGrpSpPr>
        <p:grpSpPr>
          <a:xfrm>
            <a:off x="7794235" y="271466"/>
            <a:ext cx="1081347" cy="4439370"/>
            <a:chOff x="10392310" y="361950"/>
            <a:chExt cx="1441796" cy="5919161"/>
          </a:xfrm>
        </p:grpSpPr>
        <p:sp>
          <p:nvSpPr>
            <p:cNvPr id="19" name="Freeform 18">
              <a:extLst>
                <a:ext uri="{FF2B5EF4-FFF2-40B4-BE49-F238E27FC236}">
                  <a16:creationId xmlns:a16="http://schemas.microsoft.com/office/drawing/2014/main" id="{311AADF1-7F54-23FA-E92B-22C2227C502A}"/>
                </a:ext>
              </a:extLst>
            </p:cNvPr>
            <p:cNvSpPr/>
            <p:nvPr/>
          </p:nvSpPr>
          <p:spPr>
            <a:xfrm rot="10800000">
              <a:off x="10944232" y="4550913"/>
              <a:ext cx="596759" cy="60331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0" name="Freeform 19">
              <a:extLst>
                <a:ext uri="{FF2B5EF4-FFF2-40B4-BE49-F238E27FC236}">
                  <a16:creationId xmlns:a16="http://schemas.microsoft.com/office/drawing/2014/main" id="{C42EF4CA-1C0A-6B03-012F-2B7B6BB1CA3E}"/>
                </a:ext>
              </a:extLst>
            </p:cNvPr>
            <p:cNvSpPr/>
            <p:nvPr/>
          </p:nvSpPr>
          <p:spPr>
            <a:xfrm rot="5400000">
              <a:off x="10679821" y="5149348"/>
              <a:ext cx="1125579" cy="113794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1" name="Freeform 20">
              <a:extLst>
                <a:ext uri="{FF2B5EF4-FFF2-40B4-BE49-F238E27FC236}">
                  <a16:creationId xmlns:a16="http://schemas.microsoft.com/office/drawing/2014/main" id="{C0C8C5ED-5908-F4B3-297B-99BB3E0B6D06}"/>
                </a:ext>
              </a:extLst>
            </p:cNvPr>
            <p:cNvSpPr/>
            <p:nvPr/>
          </p:nvSpPr>
          <p:spPr>
            <a:xfrm rot="5400000">
              <a:off x="11528039" y="4845607"/>
              <a:ext cx="298759" cy="302041"/>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 name="Freeform 21">
              <a:extLst>
                <a:ext uri="{FF2B5EF4-FFF2-40B4-BE49-F238E27FC236}">
                  <a16:creationId xmlns:a16="http://schemas.microsoft.com/office/drawing/2014/main" id="{61313958-B5F5-AC2E-1D85-3245C5928BDB}"/>
                </a:ext>
              </a:extLst>
            </p:cNvPr>
            <p:cNvSpPr/>
            <p:nvPr/>
          </p:nvSpPr>
          <p:spPr>
            <a:xfrm rot="10800000">
              <a:off x="10392310" y="551766"/>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 name="Freeform 22">
              <a:extLst>
                <a:ext uri="{FF2B5EF4-FFF2-40B4-BE49-F238E27FC236}">
                  <a16:creationId xmlns:a16="http://schemas.microsoft.com/office/drawing/2014/main" id="{1C0E1C27-891E-8AC6-975D-CA562331DE1B}"/>
                </a:ext>
              </a:extLst>
            </p:cNvPr>
            <p:cNvSpPr/>
            <p:nvPr/>
          </p:nvSpPr>
          <p:spPr>
            <a:xfrm>
              <a:off x="11209746" y="1720289"/>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Freeform 23">
              <a:extLst>
                <a:ext uri="{FF2B5EF4-FFF2-40B4-BE49-F238E27FC236}">
                  <a16:creationId xmlns:a16="http://schemas.microsoft.com/office/drawing/2014/main" id="{14BBCFB8-0FA2-A28A-20E4-ABBB09DD7B17}"/>
                </a:ext>
              </a:extLst>
            </p:cNvPr>
            <p:cNvSpPr/>
            <p:nvPr/>
          </p:nvSpPr>
          <p:spPr>
            <a:xfrm>
              <a:off x="11520732" y="1720289"/>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27" name="Group 26">
              <a:extLst>
                <a:ext uri="{FF2B5EF4-FFF2-40B4-BE49-F238E27FC236}">
                  <a16:creationId xmlns:a16="http://schemas.microsoft.com/office/drawing/2014/main" id="{AD4DB745-667F-81DA-39B4-D7153045AF22}"/>
                </a:ext>
              </a:extLst>
            </p:cNvPr>
            <p:cNvGrpSpPr/>
            <p:nvPr/>
          </p:nvGrpSpPr>
          <p:grpSpPr>
            <a:xfrm rot="16200000">
              <a:off x="10556384" y="461337"/>
              <a:ext cx="1360870" cy="1162096"/>
              <a:chOff x="7647405" y="915614"/>
              <a:chExt cx="1408399" cy="1202683"/>
            </a:xfrm>
          </p:grpSpPr>
          <p:sp>
            <p:nvSpPr>
              <p:cNvPr id="28" name="Freeform 27">
                <a:extLst>
                  <a:ext uri="{FF2B5EF4-FFF2-40B4-BE49-F238E27FC236}">
                    <a16:creationId xmlns:a16="http://schemas.microsoft.com/office/drawing/2014/main" id="{67B0D30F-2B91-2DFD-78B9-222A7714338B}"/>
                  </a:ext>
                </a:extLst>
              </p:cNvPr>
              <p:cNvSpPr/>
              <p:nvPr/>
            </p:nvSpPr>
            <p:spPr>
              <a:xfrm rot="5400000">
                <a:off x="8246901" y="912336"/>
                <a:ext cx="596759" cy="60331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 name="Freeform 28">
                <a:extLst>
                  <a:ext uri="{FF2B5EF4-FFF2-40B4-BE49-F238E27FC236}">
                    <a16:creationId xmlns:a16="http://schemas.microsoft.com/office/drawing/2014/main" id="{24A9451B-98F2-22E8-EBA8-2D29EC811349}"/>
                  </a:ext>
                </a:extLst>
              </p:cNvPr>
              <p:cNvSpPr/>
              <p:nvPr/>
            </p:nvSpPr>
            <p:spPr>
              <a:xfrm>
                <a:off x="8846939" y="1512374"/>
                <a:ext cx="208865" cy="211160"/>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 name="Freeform 29">
                <a:extLst>
                  <a:ext uri="{FF2B5EF4-FFF2-40B4-BE49-F238E27FC236}">
                    <a16:creationId xmlns:a16="http://schemas.microsoft.com/office/drawing/2014/main" id="{12EB043C-80EA-8441-765E-C2AD39537C3E}"/>
                  </a:ext>
                </a:extLst>
              </p:cNvPr>
              <p:cNvSpPr/>
              <p:nvPr/>
            </p:nvSpPr>
            <p:spPr>
              <a:xfrm rot="5400000">
                <a:off x="7650683" y="1518257"/>
                <a:ext cx="596762" cy="603318"/>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
        <p:nvSpPr>
          <p:cNvPr id="25" name="Title 1">
            <a:extLst>
              <a:ext uri="{FF2B5EF4-FFF2-40B4-BE49-F238E27FC236}">
                <a16:creationId xmlns:a16="http://schemas.microsoft.com/office/drawing/2014/main" id="{6DEB4401-EB33-B4E2-5E8E-7B45705CDBBC}"/>
              </a:ext>
            </a:extLst>
          </p:cNvPr>
          <p:cNvSpPr>
            <a:spLocks noGrp="1"/>
          </p:cNvSpPr>
          <p:nvPr>
            <p:ph type="title" hasCustomPrompt="1"/>
          </p:nvPr>
        </p:nvSpPr>
        <p:spPr>
          <a:xfrm>
            <a:off x="251224" y="648183"/>
            <a:ext cx="7778042"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26" name="Content Placeholder 2">
            <a:extLst>
              <a:ext uri="{FF2B5EF4-FFF2-40B4-BE49-F238E27FC236}">
                <a16:creationId xmlns:a16="http://schemas.microsoft.com/office/drawing/2014/main" id="{6F2A8281-D04A-B538-5F1A-76F88930BE50}"/>
              </a:ext>
            </a:extLst>
          </p:cNvPr>
          <p:cNvSpPr>
            <a:spLocks noGrp="1"/>
          </p:cNvSpPr>
          <p:nvPr>
            <p:ph idx="1"/>
          </p:nvPr>
        </p:nvSpPr>
        <p:spPr>
          <a:xfrm>
            <a:off x="251224" y="1376846"/>
            <a:ext cx="7778042"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1" name="Picture 30" descr="Text, logo&#10;&#10;Description automatically generated">
            <a:extLst>
              <a:ext uri="{FF2B5EF4-FFF2-40B4-BE49-F238E27FC236}">
                <a16:creationId xmlns:a16="http://schemas.microsoft.com/office/drawing/2014/main" id="{80D3A98D-EB20-28E1-DEFD-AE834D33510B}"/>
              </a:ext>
            </a:extLst>
          </p:cNvPr>
          <p:cNvPicPr>
            <a:picLocks noChangeAspect="1"/>
          </p:cNvPicPr>
          <p:nvPr/>
        </p:nvPicPr>
        <p:blipFill>
          <a:blip r:embed="rId2"/>
          <a:stretch>
            <a:fillRect/>
          </a:stretch>
        </p:blipFill>
        <p:spPr>
          <a:xfrm>
            <a:off x="117014" y="133302"/>
            <a:ext cx="1348740" cy="406535"/>
          </a:xfrm>
          <a:prstGeom prst="rect">
            <a:avLst/>
          </a:prstGeom>
        </p:spPr>
      </p:pic>
      <p:sp>
        <p:nvSpPr>
          <p:cNvPr id="2" name="Footer Placeholder 1">
            <a:extLst>
              <a:ext uri="{FF2B5EF4-FFF2-40B4-BE49-F238E27FC236}">
                <a16:creationId xmlns:a16="http://schemas.microsoft.com/office/drawing/2014/main" id="{F76C758D-B6B0-9113-3A9A-709956B3680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E1777987-664D-79AC-81DE-EC06F1E9E048}"/>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292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2">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77D3A81-2787-726A-F404-ADC2810621D7}"/>
              </a:ext>
            </a:extLst>
          </p:cNvPr>
          <p:cNvGrpSpPr/>
          <p:nvPr/>
        </p:nvGrpSpPr>
        <p:grpSpPr>
          <a:xfrm>
            <a:off x="7794235" y="271465"/>
            <a:ext cx="1081347" cy="1256367"/>
            <a:chOff x="10392310" y="361950"/>
            <a:chExt cx="1441796" cy="1675156"/>
          </a:xfrm>
        </p:grpSpPr>
        <p:sp>
          <p:nvSpPr>
            <p:cNvPr id="22" name="Freeform 21">
              <a:extLst>
                <a:ext uri="{FF2B5EF4-FFF2-40B4-BE49-F238E27FC236}">
                  <a16:creationId xmlns:a16="http://schemas.microsoft.com/office/drawing/2014/main" id="{61313958-B5F5-AC2E-1D85-3245C5928BDB}"/>
                </a:ext>
              </a:extLst>
            </p:cNvPr>
            <p:cNvSpPr/>
            <p:nvPr/>
          </p:nvSpPr>
          <p:spPr>
            <a:xfrm rot="10800000">
              <a:off x="10392310" y="551766"/>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 name="Freeform 22">
              <a:extLst>
                <a:ext uri="{FF2B5EF4-FFF2-40B4-BE49-F238E27FC236}">
                  <a16:creationId xmlns:a16="http://schemas.microsoft.com/office/drawing/2014/main" id="{1C0E1C27-891E-8AC6-975D-CA562331DE1B}"/>
                </a:ext>
              </a:extLst>
            </p:cNvPr>
            <p:cNvSpPr/>
            <p:nvPr/>
          </p:nvSpPr>
          <p:spPr>
            <a:xfrm>
              <a:off x="11209746" y="1720289"/>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Freeform 23">
              <a:extLst>
                <a:ext uri="{FF2B5EF4-FFF2-40B4-BE49-F238E27FC236}">
                  <a16:creationId xmlns:a16="http://schemas.microsoft.com/office/drawing/2014/main" id="{14BBCFB8-0FA2-A28A-20E4-ABBB09DD7B17}"/>
                </a:ext>
              </a:extLst>
            </p:cNvPr>
            <p:cNvSpPr/>
            <p:nvPr/>
          </p:nvSpPr>
          <p:spPr>
            <a:xfrm>
              <a:off x="11520732" y="1720289"/>
              <a:ext cx="313374" cy="31681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27" name="Group 26">
              <a:extLst>
                <a:ext uri="{FF2B5EF4-FFF2-40B4-BE49-F238E27FC236}">
                  <a16:creationId xmlns:a16="http://schemas.microsoft.com/office/drawing/2014/main" id="{AD4DB745-667F-81DA-39B4-D7153045AF22}"/>
                </a:ext>
              </a:extLst>
            </p:cNvPr>
            <p:cNvGrpSpPr/>
            <p:nvPr/>
          </p:nvGrpSpPr>
          <p:grpSpPr>
            <a:xfrm rot="16200000">
              <a:off x="10556384" y="461337"/>
              <a:ext cx="1360870" cy="1162096"/>
              <a:chOff x="7647405" y="915614"/>
              <a:chExt cx="1408399" cy="1202683"/>
            </a:xfrm>
          </p:grpSpPr>
          <p:sp>
            <p:nvSpPr>
              <p:cNvPr id="28" name="Freeform 27">
                <a:extLst>
                  <a:ext uri="{FF2B5EF4-FFF2-40B4-BE49-F238E27FC236}">
                    <a16:creationId xmlns:a16="http://schemas.microsoft.com/office/drawing/2014/main" id="{67B0D30F-2B91-2DFD-78B9-222A7714338B}"/>
                  </a:ext>
                </a:extLst>
              </p:cNvPr>
              <p:cNvSpPr/>
              <p:nvPr/>
            </p:nvSpPr>
            <p:spPr>
              <a:xfrm rot="5400000">
                <a:off x="8246901" y="912336"/>
                <a:ext cx="596759" cy="60331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 name="Freeform 28">
                <a:extLst>
                  <a:ext uri="{FF2B5EF4-FFF2-40B4-BE49-F238E27FC236}">
                    <a16:creationId xmlns:a16="http://schemas.microsoft.com/office/drawing/2014/main" id="{24A9451B-98F2-22E8-EBA8-2D29EC811349}"/>
                  </a:ext>
                </a:extLst>
              </p:cNvPr>
              <p:cNvSpPr/>
              <p:nvPr/>
            </p:nvSpPr>
            <p:spPr>
              <a:xfrm>
                <a:off x="8846939" y="1512374"/>
                <a:ext cx="208865" cy="211160"/>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 name="Freeform 29">
                <a:extLst>
                  <a:ext uri="{FF2B5EF4-FFF2-40B4-BE49-F238E27FC236}">
                    <a16:creationId xmlns:a16="http://schemas.microsoft.com/office/drawing/2014/main" id="{12EB043C-80EA-8441-765E-C2AD39537C3E}"/>
                  </a:ext>
                </a:extLst>
              </p:cNvPr>
              <p:cNvSpPr/>
              <p:nvPr/>
            </p:nvSpPr>
            <p:spPr>
              <a:xfrm rot="5400000">
                <a:off x="7650683" y="1518257"/>
                <a:ext cx="596762" cy="603318"/>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
        <p:nvSpPr>
          <p:cNvPr id="16" name="Title 1">
            <a:extLst>
              <a:ext uri="{FF2B5EF4-FFF2-40B4-BE49-F238E27FC236}">
                <a16:creationId xmlns:a16="http://schemas.microsoft.com/office/drawing/2014/main" id="{A5D14118-5511-71E5-10A5-304CB2160E0A}"/>
              </a:ext>
            </a:extLst>
          </p:cNvPr>
          <p:cNvSpPr>
            <a:spLocks noGrp="1"/>
          </p:cNvSpPr>
          <p:nvPr>
            <p:ph type="title" hasCustomPrompt="1"/>
          </p:nvPr>
        </p:nvSpPr>
        <p:spPr>
          <a:xfrm>
            <a:off x="251224" y="648183"/>
            <a:ext cx="7778042"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A66EC076-2E71-AC21-B68B-2939A9FEE466}"/>
              </a:ext>
            </a:extLst>
          </p:cNvPr>
          <p:cNvSpPr>
            <a:spLocks noGrp="1"/>
          </p:cNvSpPr>
          <p:nvPr>
            <p:ph idx="1"/>
          </p:nvPr>
        </p:nvSpPr>
        <p:spPr>
          <a:xfrm>
            <a:off x="251224" y="1376846"/>
            <a:ext cx="7778042"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descr="Text, logo&#10;&#10;Description automatically generated">
            <a:extLst>
              <a:ext uri="{FF2B5EF4-FFF2-40B4-BE49-F238E27FC236}">
                <a16:creationId xmlns:a16="http://schemas.microsoft.com/office/drawing/2014/main" id="{19A969EC-1FC3-FC13-F89D-E7733DFCE95B}"/>
              </a:ext>
            </a:extLst>
          </p:cNvPr>
          <p:cNvPicPr>
            <a:picLocks noChangeAspect="1"/>
          </p:cNvPicPr>
          <p:nvPr/>
        </p:nvPicPr>
        <p:blipFill>
          <a:blip r:embed="rId2"/>
          <a:stretch>
            <a:fillRect/>
          </a:stretch>
        </p:blipFill>
        <p:spPr>
          <a:xfrm>
            <a:off x="117014" y="133302"/>
            <a:ext cx="1348740" cy="406535"/>
          </a:xfrm>
          <a:prstGeom prst="rect">
            <a:avLst/>
          </a:prstGeom>
        </p:spPr>
      </p:pic>
      <p:sp>
        <p:nvSpPr>
          <p:cNvPr id="2" name="Footer Placeholder 1">
            <a:extLst>
              <a:ext uri="{FF2B5EF4-FFF2-40B4-BE49-F238E27FC236}">
                <a16:creationId xmlns:a16="http://schemas.microsoft.com/office/drawing/2014/main" id="{56808DA4-69DA-6343-9F43-9794C0AE6644}"/>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30E13292-DE21-DACF-781A-FA84CF8053FF}"/>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93005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3">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77D3A81-2787-726A-F404-ADC2810621D7}"/>
              </a:ext>
            </a:extLst>
          </p:cNvPr>
          <p:cNvGrpSpPr/>
          <p:nvPr/>
        </p:nvGrpSpPr>
        <p:grpSpPr>
          <a:xfrm>
            <a:off x="8005228" y="3413187"/>
            <a:ext cx="866102" cy="1297647"/>
            <a:chOff x="10673637" y="4550913"/>
            <a:chExt cx="1154802" cy="1730198"/>
          </a:xfrm>
        </p:grpSpPr>
        <p:sp>
          <p:nvSpPr>
            <p:cNvPr id="19" name="Freeform 18">
              <a:extLst>
                <a:ext uri="{FF2B5EF4-FFF2-40B4-BE49-F238E27FC236}">
                  <a16:creationId xmlns:a16="http://schemas.microsoft.com/office/drawing/2014/main" id="{311AADF1-7F54-23FA-E92B-22C2227C502A}"/>
                </a:ext>
              </a:extLst>
            </p:cNvPr>
            <p:cNvSpPr/>
            <p:nvPr/>
          </p:nvSpPr>
          <p:spPr>
            <a:xfrm rot="10800000">
              <a:off x="10944232" y="4550913"/>
              <a:ext cx="596759" cy="603316"/>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0" name="Freeform 19">
              <a:extLst>
                <a:ext uri="{FF2B5EF4-FFF2-40B4-BE49-F238E27FC236}">
                  <a16:creationId xmlns:a16="http://schemas.microsoft.com/office/drawing/2014/main" id="{C42EF4CA-1C0A-6B03-012F-2B7B6BB1CA3E}"/>
                </a:ext>
              </a:extLst>
            </p:cNvPr>
            <p:cNvSpPr/>
            <p:nvPr/>
          </p:nvSpPr>
          <p:spPr>
            <a:xfrm rot="5400000">
              <a:off x="10679821" y="5149348"/>
              <a:ext cx="1125579" cy="1137947"/>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1" name="Freeform 20">
              <a:extLst>
                <a:ext uri="{FF2B5EF4-FFF2-40B4-BE49-F238E27FC236}">
                  <a16:creationId xmlns:a16="http://schemas.microsoft.com/office/drawing/2014/main" id="{C0C8C5ED-5908-F4B3-297B-99BB3E0B6D06}"/>
                </a:ext>
              </a:extLst>
            </p:cNvPr>
            <p:cNvSpPr/>
            <p:nvPr/>
          </p:nvSpPr>
          <p:spPr>
            <a:xfrm rot="5400000">
              <a:off x="11528039" y="4845607"/>
              <a:ext cx="298759" cy="302041"/>
            </a:xfrm>
            <a:custGeom>
              <a:avLst/>
              <a:gdLst>
                <a:gd name="connsiteX0" fmla="*/ 1706251 w 1715678"/>
                <a:gd name="connsiteY0" fmla="*/ 0 h 1734532"/>
                <a:gd name="connsiteX1" fmla="*/ 0 w 1715678"/>
                <a:gd name="connsiteY1" fmla="*/ 0 h 1734532"/>
                <a:gd name="connsiteX2" fmla="*/ 1715678 w 1715678"/>
                <a:gd name="connsiteY2" fmla="*/ 1734532 h 1734532"/>
                <a:gd name="connsiteX3" fmla="*/ 1706251 w 1715678"/>
                <a:gd name="connsiteY3" fmla="*/ 0 h 1734532"/>
              </a:gdLst>
              <a:ahLst/>
              <a:cxnLst>
                <a:cxn ang="0">
                  <a:pos x="connsiteX0" y="connsiteY0"/>
                </a:cxn>
                <a:cxn ang="0">
                  <a:pos x="connsiteX1" y="connsiteY1"/>
                </a:cxn>
                <a:cxn ang="0">
                  <a:pos x="connsiteX2" y="connsiteY2"/>
                </a:cxn>
                <a:cxn ang="0">
                  <a:pos x="connsiteX3" y="connsiteY3"/>
                </a:cxn>
              </a:cxnLst>
              <a:rect l="l" t="t" r="r" b="b"/>
              <a:pathLst>
                <a:path w="1715678" h="1734532">
                  <a:moveTo>
                    <a:pt x="1706251" y="0"/>
                  </a:moveTo>
                  <a:lnTo>
                    <a:pt x="0" y="0"/>
                  </a:lnTo>
                  <a:lnTo>
                    <a:pt x="1715678" y="1734532"/>
                  </a:lnTo>
                  <a:cubicBezTo>
                    <a:pt x="1712536" y="1156355"/>
                    <a:pt x="1709393" y="578177"/>
                    <a:pt x="17062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sp>
        <p:nvSpPr>
          <p:cNvPr id="12" name="Title 1">
            <a:extLst>
              <a:ext uri="{FF2B5EF4-FFF2-40B4-BE49-F238E27FC236}">
                <a16:creationId xmlns:a16="http://schemas.microsoft.com/office/drawing/2014/main" id="{CAC60232-6A07-8C87-3993-1B641C2A086C}"/>
              </a:ext>
            </a:extLst>
          </p:cNvPr>
          <p:cNvSpPr>
            <a:spLocks noGrp="1"/>
          </p:cNvSpPr>
          <p:nvPr>
            <p:ph type="title" hasCustomPrompt="1"/>
          </p:nvPr>
        </p:nvSpPr>
        <p:spPr>
          <a:xfrm>
            <a:off x="251224" y="648183"/>
            <a:ext cx="7778042"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13" name="Content Placeholder 2">
            <a:extLst>
              <a:ext uri="{FF2B5EF4-FFF2-40B4-BE49-F238E27FC236}">
                <a16:creationId xmlns:a16="http://schemas.microsoft.com/office/drawing/2014/main" id="{5F7672ED-3713-C1DA-7AF0-AA8203583F79}"/>
              </a:ext>
            </a:extLst>
          </p:cNvPr>
          <p:cNvSpPr>
            <a:spLocks noGrp="1"/>
          </p:cNvSpPr>
          <p:nvPr>
            <p:ph idx="1"/>
          </p:nvPr>
        </p:nvSpPr>
        <p:spPr>
          <a:xfrm>
            <a:off x="251224" y="1376846"/>
            <a:ext cx="7778042"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Text, logo&#10;&#10;Description automatically generated">
            <a:extLst>
              <a:ext uri="{FF2B5EF4-FFF2-40B4-BE49-F238E27FC236}">
                <a16:creationId xmlns:a16="http://schemas.microsoft.com/office/drawing/2014/main" id="{143E48B3-FDA2-CE1B-013C-7470FCF5EDB5}"/>
              </a:ext>
            </a:extLst>
          </p:cNvPr>
          <p:cNvPicPr>
            <a:picLocks noChangeAspect="1"/>
          </p:cNvPicPr>
          <p:nvPr/>
        </p:nvPicPr>
        <p:blipFill>
          <a:blip r:embed="rId2"/>
          <a:stretch>
            <a:fillRect/>
          </a:stretch>
        </p:blipFill>
        <p:spPr>
          <a:xfrm>
            <a:off x="117014" y="133302"/>
            <a:ext cx="1348740" cy="406535"/>
          </a:xfrm>
          <a:prstGeom prst="rect">
            <a:avLst/>
          </a:prstGeom>
        </p:spPr>
      </p:pic>
      <p:sp>
        <p:nvSpPr>
          <p:cNvPr id="2" name="Footer Placeholder 1">
            <a:extLst>
              <a:ext uri="{FF2B5EF4-FFF2-40B4-BE49-F238E27FC236}">
                <a16:creationId xmlns:a16="http://schemas.microsoft.com/office/drawing/2014/main" id="{99122285-EFBD-6A8D-F1CB-8416AB19F906}"/>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DB403485-C76B-3722-C241-BF7D617BD4FC}"/>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24822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wo Content">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1536CC-AC12-5E18-AD18-B293D02AA6C4}"/>
              </a:ext>
            </a:extLst>
          </p:cNvPr>
          <p:cNvSpPr>
            <a:spLocks noGrp="1"/>
          </p:cNvSpPr>
          <p:nvPr>
            <p:ph type="title" hasCustomPrompt="1"/>
          </p:nvPr>
        </p:nvSpPr>
        <p:spPr>
          <a:xfrm>
            <a:off x="251223" y="648183"/>
            <a:ext cx="8641951"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6371ECBE-07EA-AD09-9BDA-1766550E3561}"/>
              </a:ext>
            </a:extLst>
          </p:cNvPr>
          <p:cNvSpPr>
            <a:spLocks noGrp="1"/>
          </p:cNvSpPr>
          <p:nvPr>
            <p:ph idx="1"/>
          </p:nvPr>
        </p:nvSpPr>
        <p:spPr>
          <a:xfrm>
            <a:off x="251225" y="1376846"/>
            <a:ext cx="4176314"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Text, logo&#10;&#10;Description automatically generated">
            <a:extLst>
              <a:ext uri="{FF2B5EF4-FFF2-40B4-BE49-F238E27FC236}">
                <a16:creationId xmlns:a16="http://schemas.microsoft.com/office/drawing/2014/main" id="{CE4E99FF-CE90-3587-9D5D-A131AFA64041}"/>
              </a:ext>
            </a:extLst>
          </p:cNvPr>
          <p:cNvPicPr>
            <a:picLocks noChangeAspect="1"/>
          </p:cNvPicPr>
          <p:nvPr/>
        </p:nvPicPr>
        <p:blipFill>
          <a:blip r:embed="rId2"/>
          <a:stretch>
            <a:fillRect/>
          </a:stretch>
        </p:blipFill>
        <p:spPr>
          <a:xfrm>
            <a:off x="117014" y="133302"/>
            <a:ext cx="1348740" cy="406535"/>
          </a:xfrm>
          <a:prstGeom prst="rect">
            <a:avLst/>
          </a:prstGeom>
        </p:spPr>
      </p:pic>
      <p:sp>
        <p:nvSpPr>
          <p:cNvPr id="13" name="Content Placeholder 2">
            <a:extLst>
              <a:ext uri="{FF2B5EF4-FFF2-40B4-BE49-F238E27FC236}">
                <a16:creationId xmlns:a16="http://schemas.microsoft.com/office/drawing/2014/main" id="{6E0A5052-3288-AC92-B849-2E22946ADA11}"/>
              </a:ext>
            </a:extLst>
          </p:cNvPr>
          <p:cNvSpPr>
            <a:spLocks noGrp="1"/>
          </p:cNvSpPr>
          <p:nvPr>
            <p:ph idx="10"/>
          </p:nvPr>
        </p:nvSpPr>
        <p:spPr>
          <a:xfrm>
            <a:off x="4720097" y="1376846"/>
            <a:ext cx="4176314" cy="3333268"/>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762C3DCC-3505-DF32-7D85-B8CE102A480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167F37D9-3499-2188-1B83-C430EAFAF1FD}"/>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187820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789">
          <p15:clr>
            <a:srgbClr val="FBAE40"/>
          </p15:clr>
        </p15:guide>
        <p15:guide id="4" pos="2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0A075F49-68AE-9A8A-ED72-F8E6A6BD5B70}"/>
              </a:ext>
            </a:extLst>
          </p:cNvPr>
          <p:cNvPicPr>
            <a:picLocks noChangeAspect="1"/>
          </p:cNvPicPr>
          <p:nvPr/>
        </p:nvPicPr>
        <p:blipFill>
          <a:blip r:embed="rId3"/>
          <a:stretch>
            <a:fillRect/>
          </a:stretch>
        </p:blipFill>
        <p:spPr>
          <a:xfrm>
            <a:off x="46458" y="51209"/>
            <a:ext cx="2141126" cy="645375"/>
          </a:xfrm>
          <a:prstGeom prst="rect">
            <a:avLst/>
          </a:prstGeom>
        </p:spPr>
      </p:pic>
      <p:sp>
        <p:nvSpPr>
          <p:cNvPr id="7" name="Rectangle 2">
            <a:extLst>
              <a:ext uri="{FF2B5EF4-FFF2-40B4-BE49-F238E27FC236}">
                <a16:creationId xmlns:a16="http://schemas.microsoft.com/office/drawing/2014/main" id="{D1F97BE1-1B71-3CC5-7B35-021EA3A7E015}"/>
              </a:ext>
            </a:extLst>
          </p:cNvPr>
          <p:cNvSpPr>
            <a:spLocks noGrp="1" noChangeArrowheads="1"/>
          </p:cNvSpPr>
          <p:nvPr>
            <p:ph type="ctrTitle" hasCustomPrompt="1"/>
          </p:nvPr>
        </p:nvSpPr>
        <p:spPr>
          <a:xfrm>
            <a:off x="257089" y="958850"/>
            <a:ext cx="3688610" cy="2059923"/>
          </a:xfrm>
        </p:spPr>
        <p:txBody>
          <a:bodyPr lIns="0" tIns="0" rIns="0" bIns="0" anchor="b">
            <a:noAutofit/>
          </a:bodyPr>
          <a:lstStyle>
            <a:lvl1pPr>
              <a:lnSpc>
                <a:spcPct val="85000"/>
              </a:lnSpc>
              <a:defRPr sz="3600"/>
            </a:lvl1pPr>
          </a:lstStyle>
          <a:p>
            <a:r>
              <a:rPr lang="en-US"/>
              <a:t>CLICK TO EDIT MASTER TITLE STYLE</a:t>
            </a:r>
          </a:p>
        </p:txBody>
      </p:sp>
      <p:sp>
        <p:nvSpPr>
          <p:cNvPr id="8" name="Rectangle 3">
            <a:extLst>
              <a:ext uri="{FF2B5EF4-FFF2-40B4-BE49-F238E27FC236}">
                <a16:creationId xmlns:a16="http://schemas.microsoft.com/office/drawing/2014/main" id="{C3575134-9ECD-35E0-2425-8BFB7F385BFA}"/>
              </a:ext>
            </a:extLst>
          </p:cNvPr>
          <p:cNvSpPr>
            <a:spLocks noGrp="1" noChangeArrowheads="1"/>
          </p:cNvSpPr>
          <p:nvPr>
            <p:ph type="subTitle" idx="1"/>
          </p:nvPr>
        </p:nvSpPr>
        <p:spPr>
          <a:xfrm>
            <a:off x="257089" y="3221672"/>
            <a:ext cx="3676084" cy="661396"/>
          </a:xfrm>
        </p:spPr>
        <p:txBody>
          <a:bodyPr lIns="0" tIns="0" rIns="0" bIns="0">
            <a:noAutofit/>
          </a:bodyPr>
          <a:lstStyle>
            <a:lvl1pPr marL="0" indent="0">
              <a:buNone/>
              <a:defRPr sz="1200" b="0">
                <a:solidFill>
                  <a:schemeClr val="tx1"/>
                </a:solidFill>
              </a:defRPr>
            </a:lvl1pPr>
          </a:lstStyle>
          <a:p>
            <a:r>
              <a:rPr lang="en-US"/>
              <a:t>Click to edit Master subtitle style</a:t>
            </a:r>
          </a:p>
        </p:txBody>
      </p:sp>
    </p:spTree>
    <p:extLst>
      <p:ext uri="{BB962C8B-B14F-4D97-AF65-F5344CB8AC3E}">
        <p14:creationId xmlns:p14="http://schemas.microsoft.com/office/powerpoint/2010/main" val="4244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Four Conten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7B99F0-1463-8D37-E87E-32B0E50DABBA}"/>
              </a:ext>
            </a:extLst>
          </p:cNvPr>
          <p:cNvSpPr>
            <a:spLocks noGrp="1"/>
          </p:cNvSpPr>
          <p:nvPr>
            <p:ph type="title" hasCustomPrompt="1"/>
          </p:nvPr>
        </p:nvSpPr>
        <p:spPr>
          <a:xfrm>
            <a:off x="251223" y="648183"/>
            <a:ext cx="8641951" cy="476250"/>
          </a:xfrm>
        </p:spPr>
        <p:txBody>
          <a:bodyPr lIns="0" tIns="0" rIns="0" bIns="0" anchor="t">
            <a:noAutofit/>
          </a:bodyPr>
          <a:lstStyle>
            <a:lvl1pPr>
              <a:lnSpc>
                <a:spcPct val="85000"/>
              </a:lnSpc>
              <a:defRPr sz="2000"/>
            </a:lvl1pPr>
          </a:lstStyle>
          <a:p>
            <a:r>
              <a:rPr lang="en-GB"/>
              <a:t>CLICK TO EDIT MASTER TITLE STYLE</a:t>
            </a:r>
            <a:endParaRPr lang="en-US"/>
          </a:p>
        </p:txBody>
      </p:sp>
      <p:sp>
        <p:nvSpPr>
          <p:cNvPr id="12" name="Content Placeholder 2">
            <a:extLst>
              <a:ext uri="{FF2B5EF4-FFF2-40B4-BE49-F238E27FC236}">
                <a16:creationId xmlns:a16="http://schemas.microsoft.com/office/drawing/2014/main" id="{A06ED785-DDCB-60B8-95DE-5F9EF4E4A716}"/>
              </a:ext>
            </a:extLst>
          </p:cNvPr>
          <p:cNvSpPr>
            <a:spLocks noGrp="1"/>
          </p:cNvSpPr>
          <p:nvPr>
            <p:ph idx="1"/>
          </p:nvPr>
        </p:nvSpPr>
        <p:spPr>
          <a:xfrm>
            <a:off x="251224" y="1376846"/>
            <a:ext cx="4190602" cy="1518754"/>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Text, logo&#10;&#10;Description automatically generated">
            <a:extLst>
              <a:ext uri="{FF2B5EF4-FFF2-40B4-BE49-F238E27FC236}">
                <a16:creationId xmlns:a16="http://schemas.microsoft.com/office/drawing/2014/main" id="{0A827D21-9502-F1C4-67B7-CA91FB9A8106}"/>
              </a:ext>
            </a:extLst>
          </p:cNvPr>
          <p:cNvPicPr>
            <a:picLocks noChangeAspect="1"/>
          </p:cNvPicPr>
          <p:nvPr/>
        </p:nvPicPr>
        <p:blipFill>
          <a:blip r:embed="rId2"/>
          <a:stretch>
            <a:fillRect/>
          </a:stretch>
        </p:blipFill>
        <p:spPr>
          <a:xfrm>
            <a:off x="117014" y="133302"/>
            <a:ext cx="1348740" cy="406535"/>
          </a:xfrm>
          <a:prstGeom prst="rect">
            <a:avLst/>
          </a:prstGeom>
        </p:spPr>
      </p:pic>
      <p:sp>
        <p:nvSpPr>
          <p:cNvPr id="17" name="Content Placeholder 2">
            <a:extLst>
              <a:ext uri="{FF2B5EF4-FFF2-40B4-BE49-F238E27FC236}">
                <a16:creationId xmlns:a16="http://schemas.microsoft.com/office/drawing/2014/main" id="{88D72EEE-88BA-68B0-A997-1F56B5F3DC05}"/>
              </a:ext>
            </a:extLst>
          </p:cNvPr>
          <p:cNvSpPr>
            <a:spLocks noGrp="1"/>
          </p:cNvSpPr>
          <p:nvPr>
            <p:ph idx="10"/>
          </p:nvPr>
        </p:nvSpPr>
        <p:spPr>
          <a:xfrm>
            <a:off x="4713221" y="1376846"/>
            <a:ext cx="4190602" cy="1518754"/>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29EAE6E8-1EDD-DA38-B0AB-F20D9E1BA171}"/>
              </a:ext>
            </a:extLst>
          </p:cNvPr>
          <p:cNvSpPr>
            <a:spLocks noGrp="1"/>
          </p:cNvSpPr>
          <p:nvPr>
            <p:ph idx="11"/>
          </p:nvPr>
        </p:nvSpPr>
        <p:spPr>
          <a:xfrm>
            <a:off x="251224" y="3191896"/>
            <a:ext cx="4190602" cy="1518754"/>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3A5FCE2D-E8B4-9461-CE2D-D25900049BE8}"/>
              </a:ext>
            </a:extLst>
          </p:cNvPr>
          <p:cNvSpPr>
            <a:spLocks noGrp="1"/>
          </p:cNvSpPr>
          <p:nvPr>
            <p:ph idx="12"/>
          </p:nvPr>
        </p:nvSpPr>
        <p:spPr>
          <a:xfrm>
            <a:off x="4713221" y="3191896"/>
            <a:ext cx="4190602" cy="1518754"/>
          </a:xfrm>
        </p:spPr>
        <p:txBody>
          <a:bodyPr lIns="0" tIns="0" rIns="0" bIns="0" numCol="2" spcCol="360000">
            <a:noAutofit/>
          </a:bodyPr>
          <a:lstStyle>
            <a:lvl1pPr marL="134498" indent="-134498">
              <a:lnSpc>
                <a:spcPct val="100000"/>
              </a:lnSpc>
              <a:spcBef>
                <a:spcPts val="0"/>
              </a:spcBef>
              <a:spcAft>
                <a:spcPts val="600"/>
              </a:spcAft>
              <a:buClr>
                <a:schemeClr val="tx2"/>
              </a:buClr>
              <a:buFont typeface="Arial" panose="020B0604020202020204" pitchFamily="34" charset="0"/>
              <a:buChar char="•"/>
              <a:tabLst/>
              <a:defRPr sz="1100">
                <a:solidFill>
                  <a:srgbClr val="000000"/>
                </a:solidFill>
              </a:defRPr>
            </a:lvl1pPr>
            <a:lvl2pPr marL="468953" indent="-126165">
              <a:lnSpc>
                <a:spcPct val="100000"/>
              </a:lnSpc>
              <a:spcBef>
                <a:spcPts val="0"/>
              </a:spcBef>
              <a:spcAft>
                <a:spcPts val="600"/>
              </a:spcAft>
              <a:buClr>
                <a:schemeClr val="tx2"/>
              </a:buClr>
              <a:tabLst/>
              <a:defRPr sz="900">
                <a:solidFill>
                  <a:srgbClr val="000000"/>
                </a:solidFill>
              </a:defRPr>
            </a:lvl2pPr>
            <a:lvl3pPr marL="802220" indent="-116643">
              <a:lnSpc>
                <a:spcPct val="100000"/>
              </a:lnSpc>
              <a:spcBef>
                <a:spcPts val="0"/>
              </a:spcBef>
              <a:spcAft>
                <a:spcPts val="600"/>
              </a:spcAft>
              <a:buClr>
                <a:schemeClr val="tx2"/>
              </a:buClr>
              <a:tabLst/>
              <a:defRPr sz="800">
                <a:solidFill>
                  <a:srgbClr val="000000"/>
                </a:solidFill>
              </a:defRPr>
            </a:lvl3pPr>
            <a:lvl4pPr marL="1136678" indent="-108310">
              <a:lnSpc>
                <a:spcPct val="100000"/>
              </a:lnSpc>
              <a:spcBef>
                <a:spcPts val="0"/>
              </a:spcBef>
              <a:spcAft>
                <a:spcPts val="600"/>
              </a:spcAft>
              <a:buClr>
                <a:schemeClr val="tx2"/>
              </a:buClr>
              <a:tabLst/>
              <a:defRPr sz="700">
                <a:solidFill>
                  <a:srgbClr val="000000"/>
                </a:solidFill>
              </a:defRPr>
            </a:lvl4pPr>
            <a:lvl5pPr marL="1469945" indent="-98789">
              <a:lnSpc>
                <a:spcPct val="100000"/>
              </a:lnSpc>
              <a:spcBef>
                <a:spcPts val="0"/>
              </a:spcBef>
              <a:spcAft>
                <a:spcPts val="600"/>
              </a:spcAft>
              <a:buClr>
                <a:schemeClr val="tx2"/>
              </a:buClr>
              <a:tabLst/>
              <a:defRPr sz="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49F0F4A8-73C5-9D97-B814-D8687E15ECC8}"/>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099AC5A8-7A23-10F1-8E7F-E68CF78FE8D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361915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798">
          <p15:clr>
            <a:srgbClr val="FBAE40"/>
          </p15:clr>
        </p15:guide>
        <p15:guide id="4" pos="2971">
          <p15:clr>
            <a:srgbClr val="FBAE40"/>
          </p15:clr>
        </p15:guide>
        <p15:guide id="5" orient="horz" pos="1915">
          <p15:clr>
            <a:srgbClr val="FBAE40"/>
          </p15:clr>
        </p15:guide>
        <p15:guide id="6" orient="horz" pos="1824">
          <p15:clr>
            <a:srgbClr val="FBAE40"/>
          </p15:clr>
        </p15:guide>
        <p15:guide id="7" orient="horz" pos="20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09A4A0-4163-A8DC-DF0D-D5668A31BB40}"/>
              </a:ext>
            </a:extLst>
          </p:cNvPr>
          <p:cNvSpPr>
            <a:spLocks noGrp="1"/>
          </p:cNvSpPr>
          <p:nvPr>
            <p:ph type="title" hasCustomPrompt="1"/>
          </p:nvPr>
        </p:nvSpPr>
        <p:spPr>
          <a:xfrm>
            <a:off x="251224" y="648183"/>
            <a:ext cx="7778042" cy="476250"/>
          </a:xfrm>
        </p:spPr>
        <p:txBody>
          <a:bodyPr lIns="0" tIns="0" rIns="0" bIns="0" anchor="t">
            <a:noAutofit/>
          </a:bodyPr>
          <a:lstStyle>
            <a:lvl1pPr>
              <a:lnSpc>
                <a:spcPct val="85000"/>
              </a:lnSpc>
              <a:defRPr sz="2000"/>
            </a:lvl1pPr>
          </a:lstStyle>
          <a:p>
            <a:r>
              <a:rPr lang="en-GB"/>
              <a:t>CLICK TO EDIT MASTER TITLE STYLE</a:t>
            </a:r>
            <a:endParaRPr lang="en-US"/>
          </a:p>
        </p:txBody>
      </p:sp>
      <p:pic>
        <p:nvPicPr>
          <p:cNvPr id="8" name="Picture 7" descr="Text, logo&#10;&#10;Description automatically generated">
            <a:extLst>
              <a:ext uri="{FF2B5EF4-FFF2-40B4-BE49-F238E27FC236}">
                <a16:creationId xmlns:a16="http://schemas.microsoft.com/office/drawing/2014/main" id="{3F20F3AF-F00D-9202-7BEB-81F9FEA21ECF}"/>
              </a:ext>
            </a:extLst>
          </p:cNvPr>
          <p:cNvPicPr>
            <a:picLocks noChangeAspect="1"/>
          </p:cNvPicPr>
          <p:nvPr/>
        </p:nvPicPr>
        <p:blipFill>
          <a:blip r:embed="rId2"/>
          <a:stretch>
            <a:fillRect/>
          </a:stretch>
        </p:blipFill>
        <p:spPr>
          <a:xfrm>
            <a:off x="117014" y="133302"/>
            <a:ext cx="1348740" cy="406535"/>
          </a:xfrm>
          <a:prstGeom prst="rect">
            <a:avLst/>
          </a:prstGeom>
        </p:spPr>
      </p:pic>
      <p:sp>
        <p:nvSpPr>
          <p:cNvPr id="2" name="Footer Placeholder 1">
            <a:extLst>
              <a:ext uri="{FF2B5EF4-FFF2-40B4-BE49-F238E27FC236}">
                <a16:creationId xmlns:a16="http://schemas.microsoft.com/office/drawing/2014/main" id="{61FC0262-ACBB-9D73-A04D-53084599FF0E}"/>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F05B96FE-92BA-ABFC-E019-0B3CDCEB8B3A}"/>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64681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7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Holding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56FD3-414F-CA52-DE9F-7301753F8C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71798" y="2074952"/>
            <a:ext cx="1000406" cy="993600"/>
          </a:xfrm>
          <a:prstGeom prst="rect">
            <a:avLst/>
          </a:prstGeom>
        </p:spPr>
      </p:pic>
    </p:spTree>
    <p:extLst>
      <p:ext uri="{BB962C8B-B14F-4D97-AF65-F5344CB8AC3E}">
        <p14:creationId xmlns:p14="http://schemas.microsoft.com/office/powerpoint/2010/main" val="2251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ue Blank">
    <p:spTree>
      <p:nvGrpSpPr>
        <p:cNvPr id="1" name=""/>
        <p:cNvGrpSpPr/>
        <p:nvPr/>
      </p:nvGrpSpPr>
      <p:grpSpPr>
        <a:xfrm>
          <a:off x="0" y="0"/>
          <a:ext cx="0" cy="0"/>
          <a:chOff x="0" y="0"/>
          <a:chExt cx="0" cy="0"/>
        </a:xfrm>
      </p:grpSpPr>
      <p:sp>
        <p:nvSpPr>
          <p:cNvPr id="3" name="Rectangle 5"/>
          <p:cNvSpPr>
            <a:spLocks noChangeArrowheads="1"/>
          </p:cNvSpPr>
          <p:nvPr/>
        </p:nvSpPr>
        <p:spPr bwMode="auto">
          <a:xfrm>
            <a:off x="0" y="0"/>
            <a:ext cx="9144000" cy="51435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799"/>
          </a:p>
        </p:txBody>
      </p:sp>
    </p:spTree>
    <p:extLst>
      <p:ext uri="{BB962C8B-B14F-4D97-AF65-F5344CB8AC3E}">
        <p14:creationId xmlns:p14="http://schemas.microsoft.com/office/powerpoint/2010/main" val="93272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4B077A33-BAA2-89AF-C695-DBF3F3AA286E}"/>
              </a:ext>
            </a:extLst>
          </p:cNvPr>
          <p:cNvPicPr>
            <a:picLocks noChangeAspect="1"/>
          </p:cNvPicPr>
          <p:nvPr/>
        </p:nvPicPr>
        <p:blipFill>
          <a:blip r:embed="rId3"/>
          <a:stretch>
            <a:fillRect/>
          </a:stretch>
        </p:blipFill>
        <p:spPr>
          <a:xfrm>
            <a:off x="46458" y="51209"/>
            <a:ext cx="2141126" cy="645375"/>
          </a:xfrm>
          <a:prstGeom prst="rect">
            <a:avLst/>
          </a:prstGeom>
        </p:spPr>
      </p:pic>
      <p:sp>
        <p:nvSpPr>
          <p:cNvPr id="7" name="Rectangle 2">
            <a:extLst>
              <a:ext uri="{FF2B5EF4-FFF2-40B4-BE49-F238E27FC236}">
                <a16:creationId xmlns:a16="http://schemas.microsoft.com/office/drawing/2014/main" id="{E92639AF-FADF-50DA-02A8-A905D4A843AA}"/>
              </a:ext>
            </a:extLst>
          </p:cNvPr>
          <p:cNvSpPr>
            <a:spLocks noGrp="1" noChangeArrowheads="1"/>
          </p:cNvSpPr>
          <p:nvPr>
            <p:ph type="ctrTitle" hasCustomPrompt="1"/>
          </p:nvPr>
        </p:nvSpPr>
        <p:spPr>
          <a:xfrm>
            <a:off x="257089" y="958850"/>
            <a:ext cx="3688610" cy="2059923"/>
          </a:xfrm>
        </p:spPr>
        <p:txBody>
          <a:bodyPr lIns="0" tIns="0" rIns="0" bIns="0" anchor="b">
            <a:noAutofit/>
          </a:bodyPr>
          <a:lstStyle>
            <a:lvl1pPr>
              <a:lnSpc>
                <a:spcPct val="85000"/>
              </a:lnSpc>
              <a:defRPr sz="3600"/>
            </a:lvl1pPr>
          </a:lstStyle>
          <a:p>
            <a:r>
              <a:rPr lang="en-US"/>
              <a:t>CLICK TO EDIT MASTER TITLE STYLE</a:t>
            </a:r>
          </a:p>
        </p:txBody>
      </p:sp>
      <p:sp>
        <p:nvSpPr>
          <p:cNvPr id="8" name="Rectangle 3">
            <a:extLst>
              <a:ext uri="{FF2B5EF4-FFF2-40B4-BE49-F238E27FC236}">
                <a16:creationId xmlns:a16="http://schemas.microsoft.com/office/drawing/2014/main" id="{BBFCD6B3-EAB5-1C3B-5902-8C1629B1C116}"/>
              </a:ext>
            </a:extLst>
          </p:cNvPr>
          <p:cNvSpPr>
            <a:spLocks noGrp="1" noChangeArrowheads="1"/>
          </p:cNvSpPr>
          <p:nvPr>
            <p:ph type="subTitle" idx="1"/>
          </p:nvPr>
        </p:nvSpPr>
        <p:spPr>
          <a:xfrm>
            <a:off x="257089" y="3221672"/>
            <a:ext cx="3676084" cy="661396"/>
          </a:xfrm>
        </p:spPr>
        <p:txBody>
          <a:bodyPr lIns="0" tIns="0" rIns="0" bIns="0">
            <a:noAutofit/>
          </a:bodyPr>
          <a:lstStyle>
            <a:lvl1pPr marL="0" indent="0">
              <a:buNone/>
              <a:defRPr sz="1200" b="0">
                <a:solidFill>
                  <a:schemeClr val="tx1"/>
                </a:solidFill>
              </a:defRPr>
            </a:lvl1pPr>
          </a:lstStyle>
          <a:p>
            <a:r>
              <a:rPr lang="en-US"/>
              <a:t>Click to edit Master subtitle style</a:t>
            </a:r>
          </a:p>
        </p:txBody>
      </p:sp>
    </p:spTree>
    <p:extLst>
      <p:ext uri="{BB962C8B-B14F-4D97-AF65-F5344CB8AC3E}">
        <p14:creationId xmlns:p14="http://schemas.microsoft.com/office/powerpoint/2010/main" val="365143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88FB6B44-08BE-B381-9768-B4661603F569}"/>
              </a:ext>
            </a:extLst>
          </p:cNvPr>
          <p:cNvPicPr>
            <a:picLocks noChangeAspect="1"/>
          </p:cNvPicPr>
          <p:nvPr/>
        </p:nvPicPr>
        <p:blipFill>
          <a:blip r:embed="rId3"/>
          <a:stretch>
            <a:fillRect/>
          </a:stretch>
        </p:blipFill>
        <p:spPr>
          <a:xfrm>
            <a:off x="46458" y="51209"/>
            <a:ext cx="2141126" cy="645375"/>
          </a:xfrm>
          <a:prstGeom prst="rect">
            <a:avLst/>
          </a:prstGeom>
        </p:spPr>
      </p:pic>
      <p:sp>
        <p:nvSpPr>
          <p:cNvPr id="7" name="Rectangle 2">
            <a:extLst>
              <a:ext uri="{FF2B5EF4-FFF2-40B4-BE49-F238E27FC236}">
                <a16:creationId xmlns:a16="http://schemas.microsoft.com/office/drawing/2014/main" id="{2367B34E-60CC-3EF5-1B24-25FDA87FF9C3}"/>
              </a:ext>
            </a:extLst>
          </p:cNvPr>
          <p:cNvSpPr>
            <a:spLocks noGrp="1" noChangeArrowheads="1"/>
          </p:cNvSpPr>
          <p:nvPr>
            <p:ph type="ctrTitle" hasCustomPrompt="1"/>
          </p:nvPr>
        </p:nvSpPr>
        <p:spPr>
          <a:xfrm>
            <a:off x="257089" y="958850"/>
            <a:ext cx="3688610" cy="2059923"/>
          </a:xfrm>
        </p:spPr>
        <p:txBody>
          <a:bodyPr lIns="0" tIns="0" rIns="0" bIns="0" anchor="b">
            <a:noAutofit/>
          </a:bodyPr>
          <a:lstStyle>
            <a:lvl1pPr>
              <a:lnSpc>
                <a:spcPct val="85000"/>
              </a:lnSpc>
              <a:defRPr sz="3600"/>
            </a:lvl1pPr>
          </a:lstStyle>
          <a:p>
            <a:r>
              <a:rPr lang="en-US"/>
              <a:t>CLICK TO EDIT MASTER TITLE STYLE</a:t>
            </a:r>
          </a:p>
        </p:txBody>
      </p:sp>
      <p:sp>
        <p:nvSpPr>
          <p:cNvPr id="8" name="Rectangle 3">
            <a:extLst>
              <a:ext uri="{FF2B5EF4-FFF2-40B4-BE49-F238E27FC236}">
                <a16:creationId xmlns:a16="http://schemas.microsoft.com/office/drawing/2014/main" id="{40442104-DF09-FFB3-3FA4-9B82C342CC48}"/>
              </a:ext>
            </a:extLst>
          </p:cNvPr>
          <p:cNvSpPr>
            <a:spLocks noGrp="1" noChangeArrowheads="1"/>
          </p:cNvSpPr>
          <p:nvPr>
            <p:ph type="subTitle" idx="1"/>
          </p:nvPr>
        </p:nvSpPr>
        <p:spPr>
          <a:xfrm>
            <a:off x="257089" y="3221672"/>
            <a:ext cx="3676084" cy="661396"/>
          </a:xfrm>
        </p:spPr>
        <p:txBody>
          <a:bodyPr lIns="0" tIns="0" rIns="0" bIns="0">
            <a:noAutofit/>
          </a:bodyPr>
          <a:lstStyle>
            <a:lvl1pPr marL="0" indent="0">
              <a:buNone/>
              <a:defRPr sz="1200" b="0">
                <a:solidFill>
                  <a:schemeClr val="tx1"/>
                </a:solidFill>
              </a:defRPr>
            </a:lvl1pPr>
          </a:lstStyle>
          <a:p>
            <a:r>
              <a:rPr lang="en-US"/>
              <a:t>Click to edit Master subtitle style</a:t>
            </a:r>
          </a:p>
        </p:txBody>
      </p:sp>
    </p:spTree>
    <p:extLst>
      <p:ext uri="{BB962C8B-B14F-4D97-AF65-F5344CB8AC3E}">
        <p14:creationId xmlns:p14="http://schemas.microsoft.com/office/powerpoint/2010/main" val="77377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EA83E7-BD12-C9C0-22D7-D849F460DE81}"/>
              </a:ext>
            </a:extLst>
          </p:cNvPr>
          <p:cNvPicPr>
            <a:picLocks noChangeAspect="1"/>
          </p:cNvPicPr>
          <p:nvPr/>
        </p:nvPicPr>
        <p:blipFill>
          <a:blip r:embed="rId3"/>
          <a:srcRect/>
          <a:stretch/>
        </p:blipFill>
        <p:spPr>
          <a:xfrm>
            <a:off x="46458" y="51209"/>
            <a:ext cx="2141126" cy="645375"/>
          </a:xfrm>
          <a:prstGeom prst="rect">
            <a:avLst/>
          </a:prstGeom>
        </p:spPr>
      </p:pic>
      <p:sp>
        <p:nvSpPr>
          <p:cNvPr id="5" name="Rectangle 2">
            <a:extLst>
              <a:ext uri="{FF2B5EF4-FFF2-40B4-BE49-F238E27FC236}">
                <a16:creationId xmlns:a16="http://schemas.microsoft.com/office/drawing/2014/main" id="{A4E717DE-0FEE-2370-ACD2-0B48CFBFC9BA}"/>
              </a:ext>
            </a:extLst>
          </p:cNvPr>
          <p:cNvSpPr>
            <a:spLocks noGrp="1" noChangeArrowheads="1"/>
          </p:cNvSpPr>
          <p:nvPr>
            <p:ph type="ctrTitle" hasCustomPrompt="1"/>
          </p:nvPr>
        </p:nvSpPr>
        <p:spPr>
          <a:xfrm>
            <a:off x="257089" y="958850"/>
            <a:ext cx="3688610" cy="2059923"/>
          </a:xfrm>
        </p:spPr>
        <p:txBody>
          <a:bodyPr lIns="0" tIns="0" rIns="0" bIns="0" anchor="b">
            <a:noAutofit/>
          </a:bodyPr>
          <a:lstStyle>
            <a:lvl1pPr>
              <a:lnSpc>
                <a:spcPct val="85000"/>
              </a:lnSpc>
              <a:defRPr sz="3600">
                <a:solidFill>
                  <a:schemeClr val="bg2"/>
                </a:solidFill>
              </a:defRPr>
            </a:lvl1pPr>
          </a:lstStyle>
          <a:p>
            <a:r>
              <a:rPr lang="en-US"/>
              <a:t>CLICK TO EDIT MASTER TITLE STYLE</a:t>
            </a:r>
          </a:p>
        </p:txBody>
      </p:sp>
      <p:sp>
        <p:nvSpPr>
          <p:cNvPr id="6" name="Rectangle 3">
            <a:extLst>
              <a:ext uri="{FF2B5EF4-FFF2-40B4-BE49-F238E27FC236}">
                <a16:creationId xmlns:a16="http://schemas.microsoft.com/office/drawing/2014/main" id="{D2B753F0-F9FF-E3D3-55AF-F91F4DA03813}"/>
              </a:ext>
            </a:extLst>
          </p:cNvPr>
          <p:cNvSpPr>
            <a:spLocks noGrp="1" noChangeArrowheads="1"/>
          </p:cNvSpPr>
          <p:nvPr>
            <p:ph type="subTitle" idx="1"/>
          </p:nvPr>
        </p:nvSpPr>
        <p:spPr>
          <a:xfrm>
            <a:off x="257089" y="3221672"/>
            <a:ext cx="3676084" cy="661396"/>
          </a:xfrm>
        </p:spPr>
        <p:txBody>
          <a:bodyPr lIns="0" tIns="0" rIns="0" bIns="0">
            <a:noAutofit/>
          </a:bodyPr>
          <a:lstStyle>
            <a:lvl1pPr marL="0" indent="0">
              <a:buNone/>
              <a:defRPr sz="1200" b="0">
                <a:solidFill>
                  <a:schemeClr val="tx2"/>
                </a:solidFill>
              </a:defRPr>
            </a:lvl1pPr>
          </a:lstStyle>
          <a:p>
            <a:r>
              <a:rPr lang="en-US"/>
              <a:t>Click to edit Master subtitle style</a:t>
            </a:r>
          </a:p>
        </p:txBody>
      </p:sp>
    </p:spTree>
    <p:extLst>
      <p:ext uri="{BB962C8B-B14F-4D97-AF65-F5344CB8AC3E}">
        <p14:creationId xmlns:p14="http://schemas.microsoft.com/office/powerpoint/2010/main" val="182305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A7ADB5-DF46-610F-B714-834CC9FAD75B}"/>
              </a:ext>
            </a:extLst>
          </p:cNvPr>
          <p:cNvPicPr>
            <a:picLocks noChangeAspect="1"/>
          </p:cNvPicPr>
          <p:nvPr/>
        </p:nvPicPr>
        <p:blipFill>
          <a:blip r:embed="rId3"/>
          <a:srcRect/>
          <a:stretch/>
        </p:blipFill>
        <p:spPr>
          <a:xfrm>
            <a:off x="46458" y="51209"/>
            <a:ext cx="2141126" cy="645375"/>
          </a:xfrm>
          <a:prstGeom prst="rect">
            <a:avLst/>
          </a:prstGeom>
        </p:spPr>
      </p:pic>
      <p:sp>
        <p:nvSpPr>
          <p:cNvPr id="5" name="Rectangle 2">
            <a:extLst>
              <a:ext uri="{FF2B5EF4-FFF2-40B4-BE49-F238E27FC236}">
                <a16:creationId xmlns:a16="http://schemas.microsoft.com/office/drawing/2014/main" id="{64EE7B2B-1D81-402B-9908-39141655202D}"/>
              </a:ext>
            </a:extLst>
          </p:cNvPr>
          <p:cNvSpPr>
            <a:spLocks noGrp="1" noChangeArrowheads="1"/>
          </p:cNvSpPr>
          <p:nvPr>
            <p:ph type="ctrTitle" hasCustomPrompt="1"/>
          </p:nvPr>
        </p:nvSpPr>
        <p:spPr>
          <a:xfrm>
            <a:off x="257089" y="958850"/>
            <a:ext cx="3688610" cy="2059923"/>
          </a:xfrm>
        </p:spPr>
        <p:txBody>
          <a:bodyPr lIns="0" tIns="0" rIns="0" bIns="0" anchor="b">
            <a:noAutofit/>
          </a:bodyPr>
          <a:lstStyle>
            <a:lvl1pPr>
              <a:lnSpc>
                <a:spcPct val="85000"/>
              </a:lnSpc>
              <a:defRPr sz="3600">
                <a:solidFill>
                  <a:schemeClr val="bg2"/>
                </a:solidFill>
              </a:defRPr>
            </a:lvl1pPr>
          </a:lstStyle>
          <a:p>
            <a:r>
              <a:rPr lang="en-US"/>
              <a:t>CLICK TO EDIT MASTER TITLE STYLE</a:t>
            </a:r>
          </a:p>
        </p:txBody>
      </p:sp>
      <p:sp>
        <p:nvSpPr>
          <p:cNvPr id="6" name="Rectangle 3">
            <a:extLst>
              <a:ext uri="{FF2B5EF4-FFF2-40B4-BE49-F238E27FC236}">
                <a16:creationId xmlns:a16="http://schemas.microsoft.com/office/drawing/2014/main" id="{A1CAFA8A-CC78-8050-2AD4-31F83B2CF7B2}"/>
              </a:ext>
            </a:extLst>
          </p:cNvPr>
          <p:cNvSpPr>
            <a:spLocks noGrp="1" noChangeArrowheads="1"/>
          </p:cNvSpPr>
          <p:nvPr>
            <p:ph type="subTitle" idx="1"/>
          </p:nvPr>
        </p:nvSpPr>
        <p:spPr>
          <a:xfrm>
            <a:off x="257089" y="3221672"/>
            <a:ext cx="3676084" cy="661396"/>
          </a:xfrm>
        </p:spPr>
        <p:txBody>
          <a:bodyPr lIns="0" tIns="0" rIns="0" bIns="0">
            <a:noAutofit/>
          </a:bodyPr>
          <a:lstStyle>
            <a:lvl1pPr marL="0" indent="0">
              <a:buNone/>
              <a:defRPr sz="1200" b="0">
                <a:solidFill>
                  <a:schemeClr val="tx2"/>
                </a:solidFill>
              </a:defRPr>
            </a:lvl1pPr>
          </a:lstStyle>
          <a:p>
            <a:r>
              <a:rPr lang="en-US"/>
              <a:t>Click to edit Master subtitle style</a:t>
            </a:r>
          </a:p>
        </p:txBody>
      </p:sp>
    </p:spTree>
    <p:extLst>
      <p:ext uri="{BB962C8B-B14F-4D97-AF65-F5344CB8AC3E}">
        <p14:creationId xmlns:p14="http://schemas.microsoft.com/office/powerpoint/2010/main" val="130489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A9F6D6-1862-A239-3306-AF80E750D263}"/>
              </a:ext>
            </a:extLst>
          </p:cNvPr>
          <p:cNvPicPr>
            <a:picLocks noChangeAspect="1"/>
          </p:cNvPicPr>
          <p:nvPr/>
        </p:nvPicPr>
        <p:blipFill>
          <a:blip r:embed="rId3"/>
          <a:srcRect/>
          <a:stretch/>
        </p:blipFill>
        <p:spPr>
          <a:xfrm>
            <a:off x="46458" y="51209"/>
            <a:ext cx="2141126" cy="645375"/>
          </a:xfrm>
          <a:prstGeom prst="rect">
            <a:avLst/>
          </a:prstGeom>
        </p:spPr>
      </p:pic>
      <p:sp>
        <p:nvSpPr>
          <p:cNvPr id="5" name="Rectangle 2">
            <a:extLst>
              <a:ext uri="{FF2B5EF4-FFF2-40B4-BE49-F238E27FC236}">
                <a16:creationId xmlns:a16="http://schemas.microsoft.com/office/drawing/2014/main" id="{C94889EC-4860-EA99-DE32-AC9C8C64B446}"/>
              </a:ext>
            </a:extLst>
          </p:cNvPr>
          <p:cNvSpPr>
            <a:spLocks noGrp="1" noChangeArrowheads="1"/>
          </p:cNvSpPr>
          <p:nvPr>
            <p:ph type="ctrTitle" hasCustomPrompt="1"/>
          </p:nvPr>
        </p:nvSpPr>
        <p:spPr>
          <a:xfrm>
            <a:off x="257089" y="958850"/>
            <a:ext cx="3688610" cy="2059923"/>
          </a:xfrm>
        </p:spPr>
        <p:txBody>
          <a:bodyPr lIns="0" tIns="0" rIns="0" bIns="0" anchor="b">
            <a:noAutofit/>
          </a:bodyPr>
          <a:lstStyle>
            <a:lvl1pPr>
              <a:lnSpc>
                <a:spcPct val="85000"/>
              </a:lnSpc>
              <a:defRPr sz="3600">
                <a:solidFill>
                  <a:schemeClr val="bg2"/>
                </a:solidFill>
              </a:defRPr>
            </a:lvl1pPr>
          </a:lstStyle>
          <a:p>
            <a:r>
              <a:rPr lang="en-US"/>
              <a:t>CLICK TO EDIT MASTER TITLE STYLE</a:t>
            </a:r>
          </a:p>
        </p:txBody>
      </p:sp>
      <p:sp>
        <p:nvSpPr>
          <p:cNvPr id="6" name="Rectangle 3">
            <a:extLst>
              <a:ext uri="{FF2B5EF4-FFF2-40B4-BE49-F238E27FC236}">
                <a16:creationId xmlns:a16="http://schemas.microsoft.com/office/drawing/2014/main" id="{B9572002-9A93-2292-43DC-B7F107669E1C}"/>
              </a:ext>
            </a:extLst>
          </p:cNvPr>
          <p:cNvSpPr>
            <a:spLocks noGrp="1" noChangeArrowheads="1"/>
          </p:cNvSpPr>
          <p:nvPr>
            <p:ph type="subTitle" idx="1"/>
          </p:nvPr>
        </p:nvSpPr>
        <p:spPr>
          <a:xfrm>
            <a:off x="257089" y="3221672"/>
            <a:ext cx="3676084" cy="661396"/>
          </a:xfrm>
        </p:spPr>
        <p:txBody>
          <a:bodyPr lIns="0" tIns="0" rIns="0" bIns="0">
            <a:noAutofit/>
          </a:bodyPr>
          <a:lstStyle>
            <a:lvl1pPr marL="0" indent="0">
              <a:buNone/>
              <a:defRPr sz="1200" b="0">
                <a:solidFill>
                  <a:schemeClr val="tx2"/>
                </a:solidFill>
              </a:defRPr>
            </a:lvl1pPr>
          </a:lstStyle>
          <a:p>
            <a:r>
              <a:rPr lang="en-US"/>
              <a:t>Click to edit Master subtitle style</a:t>
            </a:r>
          </a:p>
        </p:txBody>
      </p:sp>
    </p:spTree>
    <p:extLst>
      <p:ext uri="{BB962C8B-B14F-4D97-AF65-F5344CB8AC3E}">
        <p14:creationId xmlns:p14="http://schemas.microsoft.com/office/powerpoint/2010/main" val="158440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3BE684-AAF4-531C-D947-FC29E141A0C4}"/>
              </a:ext>
            </a:extLst>
          </p:cNvPr>
          <p:cNvPicPr>
            <a:picLocks noChangeAspect="1"/>
          </p:cNvPicPr>
          <p:nvPr/>
        </p:nvPicPr>
        <p:blipFill>
          <a:blip r:embed="rId3"/>
          <a:srcRect/>
          <a:stretch/>
        </p:blipFill>
        <p:spPr>
          <a:xfrm>
            <a:off x="46458" y="51209"/>
            <a:ext cx="2141126" cy="645375"/>
          </a:xfrm>
          <a:prstGeom prst="rect">
            <a:avLst/>
          </a:prstGeom>
        </p:spPr>
      </p:pic>
      <p:sp>
        <p:nvSpPr>
          <p:cNvPr id="5" name="Rectangle 2">
            <a:extLst>
              <a:ext uri="{FF2B5EF4-FFF2-40B4-BE49-F238E27FC236}">
                <a16:creationId xmlns:a16="http://schemas.microsoft.com/office/drawing/2014/main" id="{E8D15364-B153-216A-B777-F43F527888F6}"/>
              </a:ext>
            </a:extLst>
          </p:cNvPr>
          <p:cNvSpPr>
            <a:spLocks noGrp="1" noChangeArrowheads="1"/>
          </p:cNvSpPr>
          <p:nvPr>
            <p:ph type="ctrTitle" hasCustomPrompt="1"/>
          </p:nvPr>
        </p:nvSpPr>
        <p:spPr>
          <a:xfrm>
            <a:off x="257089" y="958850"/>
            <a:ext cx="3688610" cy="2059923"/>
          </a:xfrm>
        </p:spPr>
        <p:txBody>
          <a:bodyPr lIns="0" tIns="0" rIns="0" bIns="0" anchor="b">
            <a:noAutofit/>
          </a:bodyPr>
          <a:lstStyle>
            <a:lvl1pPr>
              <a:lnSpc>
                <a:spcPct val="85000"/>
              </a:lnSpc>
              <a:defRPr sz="3600">
                <a:solidFill>
                  <a:schemeClr val="bg2"/>
                </a:solidFill>
              </a:defRPr>
            </a:lvl1pPr>
          </a:lstStyle>
          <a:p>
            <a:r>
              <a:rPr lang="en-US"/>
              <a:t>CLICK TO EDIT MASTER TITLE STYLE</a:t>
            </a:r>
          </a:p>
        </p:txBody>
      </p:sp>
      <p:sp>
        <p:nvSpPr>
          <p:cNvPr id="9" name="Rectangle 3">
            <a:extLst>
              <a:ext uri="{FF2B5EF4-FFF2-40B4-BE49-F238E27FC236}">
                <a16:creationId xmlns:a16="http://schemas.microsoft.com/office/drawing/2014/main" id="{E3073DB9-9AFA-A2F8-0413-0429DBEAC02C}"/>
              </a:ext>
            </a:extLst>
          </p:cNvPr>
          <p:cNvSpPr>
            <a:spLocks noGrp="1" noChangeArrowheads="1"/>
          </p:cNvSpPr>
          <p:nvPr>
            <p:ph type="subTitle" idx="1"/>
          </p:nvPr>
        </p:nvSpPr>
        <p:spPr>
          <a:xfrm>
            <a:off x="257089" y="3221672"/>
            <a:ext cx="3676084" cy="661396"/>
          </a:xfrm>
        </p:spPr>
        <p:txBody>
          <a:bodyPr lIns="0" tIns="0" rIns="0" bIns="0">
            <a:noAutofit/>
          </a:bodyPr>
          <a:lstStyle>
            <a:lvl1pPr marL="0" indent="0">
              <a:buNone/>
              <a:defRPr sz="1200" b="0">
                <a:solidFill>
                  <a:schemeClr val="tx2"/>
                </a:solidFill>
              </a:defRPr>
            </a:lvl1pPr>
          </a:lstStyle>
          <a:p>
            <a:r>
              <a:rPr lang="en-US"/>
              <a:t>Click to edit Master subtitle style</a:t>
            </a:r>
          </a:p>
        </p:txBody>
      </p:sp>
    </p:spTree>
    <p:extLst>
      <p:ext uri="{BB962C8B-B14F-4D97-AF65-F5344CB8AC3E}">
        <p14:creationId xmlns:p14="http://schemas.microsoft.com/office/powerpoint/2010/main" val="103782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21"/>
            <a:ext cx="7886700" cy="3263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1A2999B1-8ED0-7405-A6CA-494BFF316019}"/>
              </a:ext>
            </a:extLst>
          </p:cNvPr>
          <p:cNvSpPr>
            <a:spLocks noGrp="1"/>
          </p:cNvSpPr>
          <p:nvPr>
            <p:ph type="ftr" sz="quarter" idx="3"/>
          </p:nvPr>
        </p:nvSpPr>
        <p:spPr>
          <a:xfrm>
            <a:off x="250824" y="4863730"/>
            <a:ext cx="4321175" cy="123112"/>
          </a:xfrm>
          <a:prstGeom prst="rect">
            <a:avLst/>
          </a:prstGeom>
        </p:spPr>
        <p:txBody>
          <a:bodyPr vert="horz" wrap="square" lIns="0" tIns="0" rIns="0" bIns="0" rtlCol="0" anchor="t" anchorCtr="0">
            <a:spAutoFit/>
          </a:bodyPr>
          <a:lstStyle>
            <a:lvl1pPr algn="l">
              <a:defRPr sz="8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EB44ECAD-2C82-76C2-B9B9-82F0412E9044}"/>
              </a:ext>
            </a:extLst>
          </p:cNvPr>
          <p:cNvSpPr>
            <a:spLocks noGrp="1"/>
          </p:cNvSpPr>
          <p:nvPr>
            <p:ph type="sldNum" sz="quarter" idx="4"/>
          </p:nvPr>
        </p:nvSpPr>
        <p:spPr>
          <a:xfrm>
            <a:off x="6835775" y="4863729"/>
            <a:ext cx="2057400" cy="123111"/>
          </a:xfrm>
          <a:prstGeom prst="rect">
            <a:avLst/>
          </a:prstGeom>
        </p:spPr>
        <p:txBody>
          <a:bodyPr vert="horz" lIns="0" tIns="0" rIns="0" bIns="0" rtlCol="0" anchor="t" anchorCtr="0">
            <a:spAutoFit/>
          </a:bodyPr>
          <a:lstStyle>
            <a:lvl1pPr algn="r">
              <a:defRPr sz="800">
                <a:solidFill>
                  <a:schemeClr val="tx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399035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92" r:id="rId20"/>
    <p:sldLayoutId id="2147483693" r:id="rId21"/>
    <p:sldLayoutId id="2147483694" r:id="rId22"/>
    <p:sldLayoutId id="2147483695" r:id="rId23"/>
    <p:sldLayoutId id="2147483696" r:id="rId24"/>
    <p:sldLayoutId id="2147483697"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Lst>
  <p:hf hdr="0" dt="0"/>
  <p:txStyles>
    <p:titleStyle>
      <a:lvl1pPr algn="l" defTabSz="685577" rtl="0" eaLnBrk="1" latinLnBrk="0" hangingPunct="1">
        <a:lnSpc>
          <a:spcPct val="90000"/>
        </a:lnSpc>
        <a:spcBef>
          <a:spcPct val="0"/>
        </a:spcBef>
        <a:buNone/>
        <a:defRPr sz="1874" kern="1200">
          <a:solidFill>
            <a:schemeClr val="tx1"/>
          </a:solidFill>
          <a:latin typeface="+mj-lt"/>
          <a:ea typeface="+mj-ea"/>
          <a:cs typeface="+mj-cs"/>
        </a:defRPr>
      </a:lvl1pPr>
    </p:titleStyle>
    <p:bodyStyle>
      <a:lvl1pPr marL="171395" indent="-171395" algn="l" defTabSz="685577"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184"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125"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913"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704"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577" rtl="0" eaLnBrk="1" latinLnBrk="0" hangingPunct="1">
        <a:defRPr sz="1350" kern="1200">
          <a:solidFill>
            <a:schemeClr val="tx1"/>
          </a:solidFill>
          <a:latin typeface="+mn-lt"/>
          <a:ea typeface="+mn-ea"/>
          <a:cs typeface="+mn-cs"/>
        </a:defRPr>
      </a:lvl1pPr>
      <a:lvl2pPr marL="342788" algn="l" defTabSz="685577" rtl="0" eaLnBrk="1" latinLnBrk="0" hangingPunct="1">
        <a:defRPr sz="1350" kern="1200">
          <a:solidFill>
            <a:schemeClr val="tx1"/>
          </a:solidFill>
          <a:latin typeface="+mn-lt"/>
          <a:ea typeface="+mn-ea"/>
          <a:cs typeface="+mn-cs"/>
        </a:defRPr>
      </a:lvl2pPr>
      <a:lvl3pPr marL="685577" algn="l" defTabSz="685577" rtl="0" eaLnBrk="1" latinLnBrk="0" hangingPunct="1">
        <a:defRPr sz="1350" kern="1200">
          <a:solidFill>
            <a:schemeClr val="tx1"/>
          </a:solidFill>
          <a:latin typeface="+mn-lt"/>
          <a:ea typeface="+mn-ea"/>
          <a:cs typeface="+mn-cs"/>
        </a:defRPr>
      </a:lvl3pPr>
      <a:lvl4pPr marL="1028366" algn="l" defTabSz="685577" rtl="0" eaLnBrk="1" latinLnBrk="0" hangingPunct="1">
        <a:defRPr sz="1350" kern="1200">
          <a:solidFill>
            <a:schemeClr val="tx1"/>
          </a:solidFill>
          <a:latin typeface="+mn-lt"/>
          <a:ea typeface="+mn-ea"/>
          <a:cs typeface="+mn-cs"/>
        </a:defRPr>
      </a:lvl4pPr>
      <a:lvl5pPr marL="1371155" algn="l" defTabSz="685577" rtl="0" eaLnBrk="1" latinLnBrk="0" hangingPunct="1">
        <a:defRPr sz="1350" kern="1200">
          <a:solidFill>
            <a:schemeClr val="tx1"/>
          </a:solidFill>
          <a:latin typeface="+mn-lt"/>
          <a:ea typeface="+mn-ea"/>
          <a:cs typeface="+mn-cs"/>
        </a:defRPr>
      </a:lvl5pPr>
      <a:lvl6pPr marL="1713944" algn="l" defTabSz="685577" rtl="0" eaLnBrk="1" latinLnBrk="0" hangingPunct="1">
        <a:defRPr sz="1350" kern="1200">
          <a:solidFill>
            <a:schemeClr val="tx1"/>
          </a:solidFill>
          <a:latin typeface="+mn-lt"/>
          <a:ea typeface="+mn-ea"/>
          <a:cs typeface="+mn-cs"/>
        </a:defRPr>
      </a:lvl6pPr>
      <a:lvl7pPr marL="2056732" algn="l" defTabSz="685577" rtl="0" eaLnBrk="1" latinLnBrk="0" hangingPunct="1">
        <a:defRPr sz="1350" kern="1200">
          <a:solidFill>
            <a:schemeClr val="tx1"/>
          </a:solidFill>
          <a:latin typeface="+mn-lt"/>
          <a:ea typeface="+mn-ea"/>
          <a:cs typeface="+mn-cs"/>
        </a:defRPr>
      </a:lvl7pPr>
      <a:lvl8pPr marL="2399520" algn="l" defTabSz="685577" rtl="0" eaLnBrk="1" latinLnBrk="0" hangingPunct="1">
        <a:defRPr sz="1350" kern="1200">
          <a:solidFill>
            <a:schemeClr val="tx1"/>
          </a:solidFill>
          <a:latin typeface="+mn-lt"/>
          <a:ea typeface="+mn-ea"/>
          <a:cs typeface="+mn-cs"/>
        </a:defRPr>
      </a:lvl8pPr>
      <a:lvl9pPr marL="2742308" algn="l" defTabSz="68557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67">
          <p15:clr>
            <a:srgbClr val="F26B43"/>
          </p15:clr>
        </p15:guide>
        <p15:guide id="2" pos="2880">
          <p15:clr>
            <a:srgbClr val="F26B43"/>
          </p15:clr>
        </p15:guide>
        <p15:guide id="3" pos="158">
          <p15:clr>
            <a:srgbClr val="F26B43"/>
          </p15:clr>
        </p15:guide>
        <p15:guide id="4" orient="horz" pos="166">
          <p15:clr>
            <a:srgbClr val="F26B43"/>
          </p15:clr>
        </p15:guide>
        <p15:guide id="5" orient="horz" pos="1625">
          <p15:clr>
            <a:srgbClr val="F26B43"/>
          </p15:clr>
        </p15:guide>
        <p15:guide id="6" pos="5602">
          <p15:clr>
            <a:srgbClr val="F26B43"/>
          </p15:clr>
        </p15:guide>
        <p15:guide id="7" orient="horz" pos="402">
          <p15:clr>
            <a:srgbClr val="F26B43"/>
          </p15:clr>
        </p15:guide>
        <p15:guide id="8" orient="horz" pos="710">
          <p15:clr>
            <a:srgbClr val="F26B43"/>
          </p15:clr>
        </p15:guide>
        <p15:guide id="9" orient="horz"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chart" Target="../charts/chart6.xm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30.svg"/><Relationship Id="rId11" Type="http://schemas.openxmlformats.org/officeDocument/2006/relationships/chart" Target="../charts/chart4.xml"/><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hyperlink" Target="mailto:andrea.morgan@hays.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1.png"/><Relationship Id="rId1" Type="http://schemas.openxmlformats.org/officeDocument/2006/relationships/slideLayout" Target="../slideLayouts/slideLayout31.xml"/><Relationship Id="rId6" Type="http://schemas.openxmlformats.org/officeDocument/2006/relationships/chart" Target="../charts/chart8.xml"/><Relationship Id="rId5" Type="http://schemas.openxmlformats.org/officeDocument/2006/relationships/image" Target="../media/image42.pn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7.xml"/><Relationship Id="rId5" Type="http://schemas.openxmlformats.org/officeDocument/2006/relationships/image" Target="../media/image46.sv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2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chart" Target="../charts/chart11.xm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30.svg"/><Relationship Id="rId11" Type="http://schemas.openxmlformats.org/officeDocument/2006/relationships/chart" Target="../charts/chart9.xml"/><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3.png"/><Relationship Id="rId1" Type="http://schemas.openxmlformats.org/officeDocument/2006/relationships/slideLayout" Target="../slideLayouts/slideLayout31.xml"/><Relationship Id="rId6" Type="http://schemas.openxmlformats.org/officeDocument/2006/relationships/chart" Target="../charts/chart13.xml"/><Relationship Id="rId5" Type="http://schemas.openxmlformats.org/officeDocument/2006/relationships/image" Target="../media/image42.png"/><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7.xml"/><Relationship Id="rId5" Type="http://schemas.openxmlformats.org/officeDocument/2006/relationships/image" Target="../media/image46.sv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5.svg"/><Relationship Id="rId7" Type="http://schemas.openxmlformats.org/officeDocument/2006/relationships/image" Target="../media/image50.svg"/><Relationship Id="rId2" Type="http://schemas.openxmlformats.org/officeDocument/2006/relationships/image" Target="../media/image54.png"/><Relationship Id="rId1" Type="http://schemas.openxmlformats.org/officeDocument/2006/relationships/slideLayout" Target="../slideLayouts/slideLayout2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chart" Target="../charts/chart16.xm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30.svg"/><Relationship Id="rId11" Type="http://schemas.openxmlformats.org/officeDocument/2006/relationships/chart" Target="../charts/chart14.xml"/><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1.xml"/><Relationship Id="rId6" Type="http://schemas.openxmlformats.org/officeDocument/2006/relationships/chart" Target="../charts/chart18.xml"/><Relationship Id="rId5" Type="http://schemas.openxmlformats.org/officeDocument/2006/relationships/image" Target="../media/image42.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2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C126-9784-06F1-21C8-47BFBA785CCC}"/>
              </a:ext>
            </a:extLst>
          </p:cNvPr>
          <p:cNvSpPr>
            <a:spLocks noGrp="1"/>
          </p:cNvSpPr>
          <p:nvPr>
            <p:ph type="ctrTitle"/>
          </p:nvPr>
        </p:nvSpPr>
        <p:spPr>
          <a:xfrm>
            <a:off x="269615" y="876306"/>
            <a:ext cx="3688610" cy="1869242"/>
          </a:xfrm>
        </p:spPr>
        <p:txBody>
          <a:bodyPr/>
          <a:lstStyle/>
          <a:p>
            <a:r>
              <a:rPr lang="en-GB" dirty="0">
                <a:solidFill>
                  <a:schemeClr val="bg2"/>
                </a:solidFill>
              </a:rPr>
              <a:t>HAYS UK </a:t>
            </a:r>
            <a:r>
              <a:rPr lang="en-GB" b="1" dirty="0">
                <a:solidFill>
                  <a:schemeClr val="bg2"/>
                </a:solidFill>
              </a:rPr>
              <a:t>SALARY &amp; RECRUITING TRENDS </a:t>
            </a:r>
            <a:r>
              <a:rPr lang="en-GB" dirty="0">
                <a:solidFill>
                  <a:schemeClr val="bg2"/>
                </a:solidFill>
              </a:rPr>
              <a:t>2024</a:t>
            </a:r>
          </a:p>
        </p:txBody>
      </p:sp>
      <p:sp>
        <p:nvSpPr>
          <p:cNvPr id="3" name="Subtitle 2">
            <a:extLst>
              <a:ext uri="{FF2B5EF4-FFF2-40B4-BE49-F238E27FC236}">
                <a16:creationId xmlns:a16="http://schemas.microsoft.com/office/drawing/2014/main" id="{F0258CAC-C02B-2300-90A9-9B9493F4824D}"/>
              </a:ext>
            </a:extLst>
          </p:cNvPr>
          <p:cNvSpPr>
            <a:spLocks noGrp="1"/>
          </p:cNvSpPr>
          <p:nvPr>
            <p:ph type="subTitle" idx="1"/>
          </p:nvPr>
        </p:nvSpPr>
        <p:spPr>
          <a:xfrm>
            <a:off x="282141" y="2925580"/>
            <a:ext cx="3676084" cy="661396"/>
          </a:xfrm>
        </p:spPr>
        <p:txBody>
          <a:bodyPr/>
          <a:lstStyle/>
          <a:p>
            <a:r>
              <a:rPr lang="en-GB" sz="1600" b="1" dirty="0">
                <a:solidFill>
                  <a:schemeClr val="tx2"/>
                </a:solidFill>
              </a:rPr>
              <a:t>hays.co.uk/salary-guide</a:t>
            </a:r>
          </a:p>
        </p:txBody>
      </p:sp>
    </p:spTree>
    <p:extLst>
      <p:ext uri="{BB962C8B-B14F-4D97-AF65-F5344CB8AC3E}">
        <p14:creationId xmlns:p14="http://schemas.microsoft.com/office/powerpoint/2010/main" val="4040109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8E8F-A697-D2C6-C207-9E2BCADA8B7D}"/>
              </a:ext>
            </a:extLst>
          </p:cNvPr>
          <p:cNvSpPr>
            <a:spLocks noGrp="1"/>
          </p:cNvSpPr>
          <p:nvPr>
            <p:ph type="title"/>
          </p:nvPr>
        </p:nvSpPr>
        <p:spPr/>
        <p:txBody>
          <a:bodyPr/>
          <a:lstStyle/>
          <a:p>
            <a:r>
              <a:rPr lang="en-GB" b="1" dirty="0"/>
              <a:t>AI</a:t>
            </a:r>
            <a:r>
              <a:rPr lang="en-GB" dirty="0"/>
              <a:t> IN THE WORKPLACE</a:t>
            </a:r>
            <a:endParaRPr lang="en-GB" b="1" dirty="0"/>
          </a:p>
        </p:txBody>
      </p:sp>
      <p:sp>
        <p:nvSpPr>
          <p:cNvPr id="4" name="Rectangle 3">
            <a:extLst>
              <a:ext uri="{FF2B5EF4-FFF2-40B4-BE49-F238E27FC236}">
                <a16:creationId xmlns:a16="http://schemas.microsoft.com/office/drawing/2014/main" id="{AAD37564-28DF-59AC-EE76-288C46271B0D}"/>
              </a:ext>
            </a:extLst>
          </p:cNvPr>
          <p:cNvSpPr/>
          <p:nvPr/>
        </p:nvSpPr>
        <p:spPr>
          <a:xfrm>
            <a:off x="2420440" y="2946451"/>
            <a:ext cx="4303118"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accent1"/>
                </a:solidFill>
              </a:rPr>
              <a:t>of employees don’t think their employer is helping them prepare to use AI in the workplace</a:t>
            </a:r>
          </a:p>
        </p:txBody>
      </p:sp>
      <p:sp>
        <p:nvSpPr>
          <p:cNvPr id="6" name="Rectangle 5">
            <a:extLst>
              <a:ext uri="{FF2B5EF4-FFF2-40B4-BE49-F238E27FC236}">
                <a16:creationId xmlns:a16="http://schemas.microsoft.com/office/drawing/2014/main" id="{7EE9EADC-86B8-E211-A0BD-A80A5FFF4BC0}"/>
              </a:ext>
            </a:extLst>
          </p:cNvPr>
          <p:cNvSpPr/>
          <p:nvPr/>
        </p:nvSpPr>
        <p:spPr>
          <a:xfrm>
            <a:off x="2545357" y="1292004"/>
            <a:ext cx="4053285"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0" dirty="0">
                <a:solidFill>
                  <a:schemeClr val="tx1"/>
                </a:solidFill>
              </a:rPr>
              <a:t>60</a:t>
            </a:r>
            <a:r>
              <a:rPr lang="en-GB" sz="6000" dirty="0">
                <a:solidFill>
                  <a:schemeClr val="tx1"/>
                </a:solidFill>
              </a:rPr>
              <a:t>%</a:t>
            </a:r>
          </a:p>
        </p:txBody>
      </p:sp>
    </p:spTree>
    <p:extLst>
      <p:ext uri="{BB962C8B-B14F-4D97-AF65-F5344CB8AC3E}">
        <p14:creationId xmlns:p14="http://schemas.microsoft.com/office/powerpoint/2010/main" val="258905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6D9A-4175-98D2-253A-F2D18A4A25E9}"/>
              </a:ext>
            </a:extLst>
          </p:cNvPr>
          <p:cNvSpPr>
            <a:spLocks noGrp="1"/>
          </p:cNvSpPr>
          <p:nvPr>
            <p:ph type="title"/>
          </p:nvPr>
        </p:nvSpPr>
        <p:spPr/>
        <p:txBody>
          <a:bodyPr/>
          <a:lstStyle/>
          <a:p>
            <a:r>
              <a:rPr lang="en-GB" dirty="0"/>
              <a:t>THE EMPLOYEE </a:t>
            </a:r>
            <a:r>
              <a:rPr lang="en-GB" b="1" dirty="0"/>
              <a:t>EXPERIENCE</a:t>
            </a:r>
          </a:p>
        </p:txBody>
      </p:sp>
      <p:graphicFrame>
        <p:nvGraphicFramePr>
          <p:cNvPr id="7" name="Chart 6">
            <a:extLst>
              <a:ext uri="{FF2B5EF4-FFF2-40B4-BE49-F238E27FC236}">
                <a16:creationId xmlns:a16="http://schemas.microsoft.com/office/drawing/2014/main" id="{4F502C70-F199-FBF4-3727-05F9E72D5FD5}"/>
              </a:ext>
            </a:extLst>
          </p:cNvPr>
          <p:cNvGraphicFramePr/>
          <p:nvPr>
            <p:extLst>
              <p:ext uri="{D42A27DB-BD31-4B8C-83A1-F6EECF244321}">
                <p14:modId xmlns:p14="http://schemas.microsoft.com/office/powerpoint/2010/main" val="1686354335"/>
              </p:ext>
            </p:extLst>
          </p:nvPr>
        </p:nvGraphicFramePr>
        <p:xfrm>
          <a:off x="967563" y="1848689"/>
          <a:ext cx="6526540" cy="249899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1B312304-F654-6B9F-93A6-C1339B5BD0EF}"/>
              </a:ext>
            </a:extLst>
          </p:cNvPr>
          <p:cNvSpPr/>
          <p:nvPr/>
        </p:nvSpPr>
        <p:spPr>
          <a:xfrm>
            <a:off x="967563" y="1402355"/>
            <a:ext cx="6758550" cy="476250"/>
          </a:xfrm>
          <a:prstGeom prst="rect">
            <a:avLst/>
          </a:prstGeom>
        </p:spPr>
        <p:txBody>
          <a:bodyPr vert="horz" lIns="0" tIns="0" rIns="0" bIns="0" numCol="1" spcCol="360000" rtlCol="0">
            <a:noAutofit/>
          </a:bodyPr>
          <a:lstStyle/>
          <a:p>
            <a:pPr algn="ctr" defTabSz="685577">
              <a:spcAft>
                <a:spcPts val="600"/>
              </a:spcAft>
              <a:buClr>
                <a:schemeClr val="tx2"/>
              </a:buClr>
            </a:pPr>
            <a:r>
              <a:rPr lang="en-GB" sz="1200" b="1" dirty="0">
                <a:solidFill>
                  <a:schemeClr val="accent3"/>
                </a:solidFill>
              </a:rPr>
              <a:t>Reasons employees have been deterred from pursuing a job application</a:t>
            </a:r>
          </a:p>
        </p:txBody>
      </p:sp>
    </p:spTree>
    <p:extLst>
      <p:ext uri="{BB962C8B-B14F-4D97-AF65-F5344CB8AC3E}">
        <p14:creationId xmlns:p14="http://schemas.microsoft.com/office/powerpoint/2010/main" val="42592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778F-5824-8144-BDD0-13508FBDCFB0}"/>
              </a:ext>
            </a:extLst>
          </p:cNvPr>
          <p:cNvSpPr>
            <a:spLocks noGrp="1"/>
          </p:cNvSpPr>
          <p:nvPr>
            <p:ph type="title"/>
          </p:nvPr>
        </p:nvSpPr>
        <p:spPr/>
        <p:txBody>
          <a:bodyPr/>
          <a:lstStyle/>
          <a:p>
            <a:r>
              <a:rPr lang="en-GB" b="1" dirty="0"/>
              <a:t>ATTRACTING &amp; RETAINING </a:t>
            </a:r>
            <a:r>
              <a:rPr lang="en-GB" dirty="0"/>
              <a:t>TALENT</a:t>
            </a:r>
          </a:p>
        </p:txBody>
      </p:sp>
      <p:sp>
        <p:nvSpPr>
          <p:cNvPr id="6" name="Content Placeholder 2">
            <a:extLst>
              <a:ext uri="{FF2B5EF4-FFF2-40B4-BE49-F238E27FC236}">
                <a16:creationId xmlns:a16="http://schemas.microsoft.com/office/drawing/2014/main" id="{055CE832-FACE-305F-02F7-DA53CFB81C51}"/>
              </a:ext>
            </a:extLst>
          </p:cNvPr>
          <p:cNvSpPr>
            <a:spLocks noGrp="1"/>
          </p:cNvSpPr>
          <p:nvPr>
            <p:ph idx="1"/>
          </p:nvPr>
        </p:nvSpPr>
        <p:spPr>
          <a:xfrm>
            <a:off x="1972751" y="1431825"/>
            <a:ext cx="5198497" cy="597253"/>
          </a:xfrm>
        </p:spPr>
        <p:txBody>
          <a:bodyPr vert="horz" lIns="0" tIns="0" rIns="0" bIns="0" numCol="1" spcCol="360000" rtlCol="0" anchor="t">
            <a:noAutofit/>
          </a:bodyPr>
          <a:lstStyle/>
          <a:p>
            <a:pPr marL="0" indent="0" algn="ctr">
              <a:buNone/>
            </a:pPr>
            <a:r>
              <a:rPr lang="en-GB" sz="1200" b="1" dirty="0">
                <a:solidFill>
                  <a:schemeClr val="accent3"/>
                </a:solidFill>
              </a:rPr>
              <a:t>Top three aspects of a role that make it more appealing to candidates considering a new position</a:t>
            </a:r>
          </a:p>
        </p:txBody>
      </p:sp>
      <p:sp>
        <p:nvSpPr>
          <p:cNvPr id="7" name="Rectangle 6">
            <a:extLst>
              <a:ext uri="{FF2B5EF4-FFF2-40B4-BE49-F238E27FC236}">
                <a16:creationId xmlns:a16="http://schemas.microsoft.com/office/drawing/2014/main" id="{15A1295C-C148-2412-4F19-84498AB2265F}"/>
              </a:ext>
            </a:extLst>
          </p:cNvPr>
          <p:cNvSpPr/>
          <p:nvPr/>
        </p:nvSpPr>
        <p:spPr>
          <a:xfrm>
            <a:off x="624707" y="3336248"/>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Job security</a:t>
            </a:r>
          </a:p>
        </p:txBody>
      </p:sp>
      <p:sp>
        <p:nvSpPr>
          <p:cNvPr id="8" name="Rectangle 7">
            <a:extLst>
              <a:ext uri="{FF2B5EF4-FFF2-40B4-BE49-F238E27FC236}">
                <a16:creationId xmlns:a16="http://schemas.microsoft.com/office/drawing/2014/main" id="{EEFFAA48-A4B3-09FB-48E2-93160C955E07}"/>
              </a:ext>
            </a:extLst>
          </p:cNvPr>
          <p:cNvSpPr/>
          <p:nvPr/>
        </p:nvSpPr>
        <p:spPr>
          <a:xfrm>
            <a:off x="473096" y="1974099"/>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67</a:t>
            </a:r>
            <a:r>
              <a:rPr lang="en-GB" sz="6000" dirty="0">
                <a:solidFill>
                  <a:schemeClr val="tx1"/>
                </a:solidFill>
              </a:rPr>
              <a:t>%</a:t>
            </a:r>
          </a:p>
        </p:txBody>
      </p:sp>
      <p:sp>
        <p:nvSpPr>
          <p:cNvPr id="9" name="Rectangle 8">
            <a:extLst>
              <a:ext uri="{FF2B5EF4-FFF2-40B4-BE49-F238E27FC236}">
                <a16:creationId xmlns:a16="http://schemas.microsoft.com/office/drawing/2014/main" id="{33E3ABD6-6B8E-BF72-E230-C580C8813ABE}"/>
              </a:ext>
            </a:extLst>
          </p:cNvPr>
          <p:cNvSpPr/>
          <p:nvPr/>
        </p:nvSpPr>
        <p:spPr>
          <a:xfrm>
            <a:off x="6168999" y="3336248"/>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Tailored flexible working policies</a:t>
            </a:r>
          </a:p>
        </p:txBody>
      </p:sp>
      <p:sp>
        <p:nvSpPr>
          <p:cNvPr id="10" name="Rectangle 9">
            <a:extLst>
              <a:ext uri="{FF2B5EF4-FFF2-40B4-BE49-F238E27FC236}">
                <a16:creationId xmlns:a16="http://schemas.microsoft.com/office/drawing/2014/main" id="{1BF129E1-446F-1B05-9CBF-3E2DDAAE0B82}"/>
              </a:ext>
            </a:extLst>
          </p:cNvPr>
          <p:cNvSpPr/>
          <p:nvPr/>
        </p:nvSpPr>
        <p:spPr>
          <a:xfrm>
            <a:off x="6017388" y="1974099"/>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52</a:t>
            </a:r>
            <a:r>
              <a:rPr lang="en-GB" sz="6000" dirty="0">
                <a:solidFill>
                  <a:schemeClr val="tx1"/>
                </a:solidFill>
              </a:rPr>
              <a:t>%</a:t>
            </a:r>
          </a:p>
        </p:txBody>
      </p:sp>
      <p:sp>
        <p:nvSpPr>
          <p:cNvPr id="11" name="Rectangle 10">
            <a:extLst>
              <a:ext uri="{FF2B5EF4-FFF2-40B4-BE49-F238E27FC236}">
                <a16:creationId xmlns:a16="http://schemas.microsoft.com/office/drawing/2014/main" id="{F8232DDB-AD8D-7BA5-2EDA-B2BD92764A97}"/>
              </a:ext>
            </a:extLst>
          </p:cNvPr>
          <p:cNvSpPr/>
          <p:nvPr/>
        </p:nvSpPr>
        <p:spPr>
          <a:xfrm>
            <a:off x="3473573" y="3336248"/>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An engaging and supportive team culture</a:t>
            </a:r>
          </a:p>
        </p:txBody>
      </p:sp>
      <p:sp>
        <p:nvSpPr>
          <p:cNvPr id="12" name="Rectangle 11">
            <a:extLst>
              <a:ext uri="{FF2B5EF4-FFF2-40B4-BE49-F238E27FC236}">
                <a16:creationId xmlns:a16="http://schemas.microsoft.com/office/drawing/2014/main" id="{867E631C-9480-2227-748A-022602752996}"/>
              </a:ext>
            </a:extLst>
          </p:cNvPr>
          <p:cNvSpPr/>
          <p:nvPr/>
        </p:nvSpPr>
        <p:spPr>
          <a:xfrm>
            <a:off x="3321962" y="1974099"/>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62</a:t>
            </a:r>
            <a:r>
              <a:rPr lang="en-GB" sz="6000" dirty="0">
                <a:solidFill>
                  <a:schemeClr val="tx1"/>
                </a:solidFill>
              </a:rPr>
              <a:t>%</a:t>
            </a:r>
          </a:p>
        </p:txBody>
      </p:sp>
    </p:spTree>
    <p:extLst>
      <p:ext uri="{BB962C8B-B14F-4D97-AF65-F5344CB8AC3E}">
        <p14:creationId xmlns:p14="http://schemas.microsoft.com/office/powerpoint/2010/main" val="371700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0E8BAC-2095-A052-8D9E-C5533D74AA83}"/>
              </a:ext>
            </a:extLst>
          </p:cNvPr>
          <p:cNvSpPr txBox="1">
            <a:spLocks/>
          </p:cNvSpPr>
          <p:nvPr/>
        </p:nvSpPr>
        <p:spPr>
          <a:xfrm>
            <a:off x="250825" y="1158241"/>
            <a:ext cx="3389358" cy="2273520"/>
          </a:xfrm>
          <a:prstGeom prst="rect">
            <a:avLst/>
          </a:prstGeom>
        </p:spPr>
        <p:txBody>
          <a:bodyPr vert="horz" lIns="0" tIns="0" rIns="0" bIns="0" rtlCol="0" anchor="t">
            <a:noAutofit/>
          </a:bodyPr>
          <a:lstStyle>
            <a:lvl1pPr algn="l" defTabSz="685577" rtl="0" eaLnBrk="1" latinLnBrk="0" hangingPunct="1">
              <a:lnSpc>
                <a:spcPct val="85000"/>
              </a:lnSpc>
              <a:spcBef>
                <a:spcPct val="0"/>
              </a:spcBef>
              <a:buNone/>
              <a:defRPr sz="2000" kern="1200">
                <a:solidFill>
                  <a:schemeClr val="tx1"/>
                </a:solidFill>
                <a:latin typeface="+mj-lt"/>
                <a:ea typeface="+mj-ea"/>
                <a:cs typeface="+mj-cs"/>
              </a:defRPr>
            </a:lvl1pPr>
          </a:lstStyle>
          <a:p>
            <a:pPr>
              <a:spcBef>
                <a:spcPts val="400"/>
              </a:spcBef>
            </a:pPr>
            <a:r>
              <a:rPr lang="en-GB" sz="4800" dirty="0"/>
              <a:t>ACCESS THE</a:t>
            </a:r>
            <a:r>
              <a:rPr lang="en-GB" sz="4800" b="1" dirty="0"/>
              <a:t> FULL FINDINGS</a:t>
            </a:r>
            <a:endParaRPr lang="en-GB" sz="4800" b="1" dirty="0">
              <a:solidFill>
                <a:srgbClr val="002776"/>
              </a:solidFill>
              <a:cs typeface="Arial"/>
            </a:endParaRPr>
          </a:p>
        </p:txBody>
      </p:sp>
      <p:sp>
        <p:nvSpPr>
          <p:cNvPr id="6" name="Title 1">
            <a:extLst>
              <a:ext uri="{FF2B5EF4-FFF2-40B4-BE49-F238E27FC236}">
                <a16:creationId xmlns:a16="http://schemas.microsoft.com/office/drawing/2014/main" id="{ABBABB32-D43C-D9A6-7350-27EA6BE57AAB}"/>
              </a:ext>
            </a:extLst>
          </p:cNvPr>
          <p:cNvSpPr txBox="1">
            <a:spLocks/>
          </p:cNvSpPr>
          <p:nvPr/>
        </p:nvSpPr>
        <p:spPr>
          <a:xfrm>
            <a:off x="250825" y="3390687"/>
            <a:ext cx="4434462" cy="467500"/>
          </a:xfrm>
          <a:prstGeom prst="rect">
            <a:avLst/>
          </a:prstGeom>
        </p:spPr>
        <p:txBody>
          <a:bodyPr vert="horz" lIns="0" tIns="0" rIns="0" bIns="0" rtlCol="0" anchor="t">
            <a:noAutofit/>
          </a:bodyPr>
          <a:lstStyle>
            <a:lvl1pPr algn="l" defTabSz="685577" rtl="0" eaLnBrk="1" latinLnBrk="0" hangingPunct="1">
              <a:lnSpc>
                <a:spcPct val="85000"/>
              </a:lnSpc>
              <a:spcBef>
                <a:spcPct val="0"/>
              </a:spcBef>
              <a:buNone/>
              <a:defRPr sz="2000" kern="1200">
                <a:solidFill>
                  <a:schemeClr val="tx1"/>
                </a:solidFill>
                <a:latin typeface="+mj-lt"/>
                <a:ea typeface="+mj-ea"/>
                <a:cs typeface="+mj-cs"/>
              </a:defRPr>
            </a:lvl1pPr>
          </a:lstStyle>
          <a:p>
            <a:pPr>
              <a:spcBef>
                <a:spcPts val="400"/>
              </a:spcBef>
            </a:pPr>
            <a:r>
              <a:rPr lang="en-GB" sz="2400" b="1" dirty="0">
                <a:solidFill>
                  <a:schemeClr val="accent3"/>
                </a:solidFill>
              </a:rPr>
              <a:t>hays.co.uk/salary-guide</a:t>
            </a:r>
          </a:p>
        </p:txBody>
      </p:sp>
      <p:pic>
        <p:nvPicPr>
          <p:cNvPr id="3" name="Picture 2" descr="A computer with a screen showing a job search&#10;&#10;Description automatically generated with medium confidence">
            <a:extLst>
              <a:ext uri="{FF2B5EF4-FFF2-40B4-BE49-F238E27FC236}">
                <a16:creationId xmlns:a16="http://schemas.microsoft.com/office/drawing/2014/main" id="{3458E410-EE94-E285-BDCE-2F312FD655D0}"/>
              </a:ext>
            </a:extLst>
          </p:cNvPr>
          <p:cNvPicPr>
            <a:picLocks noChangeAspect="1"/>
          </p:cNvPicPr>
          <p:nvPr/>
        </p:nvPicPr>
        <p:blipFill>
          <a:blip r:embed="rId3"/>
          <a:stretch>
            <a:fillRect/>
          </a:stretch>
        </p:blipFill>
        <p:spPr>
          <a:xfrm>
            <a:off x="3535232" y="1025727"/>
            <a:ext cx="5525513" cy="3652978"/>
          </a:xfrm>
          <a:prstGeom prst="rect">
            <a:avLst/>
          </a:prstGeom>
        </p:spPr>
      </p:pic>
    </p:spTree>
    <p:extLst>
      <p:ext uri="{BB962C8B-B14F-4D97-AF65-F5344CB8AC3E}">
        <p14:creationId xmlns:p14="http://schemas.microsoft.com/office/powerpoint/2010/main" val="1625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5933F-2252-69C8-2AD6-67B8AE6FF46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A8CF29-2BBF-2C7F-463F-F819D75ACD0E}"/>
              </a:ext>
            </a:extLst>
          </p:cNvPr>
          <p:cNvSpPr>
            <a:spLocks noGrp="1"/>
          </p:cNvSpPr>
          <p:nvPr>
            <p:ph type="sldNum" sz="quarter" idx="11"/>
          </p:nvPr>
        </p:nvSpPr>
        <p:spPr/>
        <p:txBody>
          <a:bodyPr/>
          <a:lstStyle/>
          <a:p>
            <a:fld id="{48F63A3B-78C7-47BE-AE5E-E10140E04643}" type="slidenum">
              <a:rPr lang="en-US" smtClean="0"/>
              <a:pPr/>
              <a:t>14</a:t>
            </a:fld>
            <a:endParaRPr lang="en-US" dirty="0"/>
          </a:p>
        </p:txBody>
      </p:sp>
      <p:sp>
        <p:nvSpPr>
          <p:cNvPr id="7" name="Title 6">
            <a:extLst>
              <a:ext uri="{FF2B5EF4-FFF2-40B4-BE49-F238E27FC236}">
                <a16:creationId xmlns:a16="http://schemas.microsoft.com/office/drawing/2014/main" id="{A401DA43-4887-F027-09B1-430ABDDE4754}"/>
              </a:ext>
            </a:extLst>
          </p:cNvPr>
          <p:cNvSpPr>
            <a:spLocks noGrp="1"/>
          </p:cNvSpPr>
          <p:nvPr>
            <p:ph type="title"/>
          </p:nvPr>
        </p:nvSpPr>
        <p:spPr>
          <a:xfrm>
            <a:off x="251224" y="648183"/>
            <a:ext cx="7778042" cy="4215546"/>
          </a:xfrm>
        </p:spPr>
        <p:txBody>
          <a:bodyPr/>
          <a:lstStyle/>
          <a:p>
            <a:pPr algn="ctr"/>
            <a:br>
              <a:rPr lang="en-GB" dirty="0"/>
            </a:br>
            <a:br>
              <a:rPr lang="en-GB" dirty="0"/>
            </a:br>
            <a:br>
              <a:rPr lang="en-GB" dirty="0"/>
            </a:br>
            <a:br>
              <a:rPr lang="en-GB" dirty="0"/>
            </a:br>
            <a:endParaRPr lang="en-GB" dirty="0"/>
          </a:p>
        </p:txBody>
      </p:sp>
      <p:sp>
        <p:nvSpPr>
          <p:cNvPr id="3" name="TextBox 2">
            <a:extLst>
              <a:ext uri="{FF2B5EF4-FFF2-40B4-BE49-F238E27FC236}">
                <a16:creationId xmlns:a16="http://schemas.microsoft.com/office/drawing/2014/main" id="{7EDA175E-F2E5-868A-B45E-F2FCAE504A56}"/>
              </a:ext>
            </a:extLst>
          </p:cNvPr>
          <p:cNvSpPr txBox="1"/>
          <p:nvPr/>
        </p:nvSpPr>
        <p:spPr>
          <a:xfrm>
            <a:off x="1114734" y="1450223"/>
            <a:ext cx="6655877" cy="669286"/>
          </a:xfrm>
          <a:prstGeom prst="rect">
            <a:avLst/>
          </a:prstGeom>
          <a:noFill/>
        </p:spPr>
        <p:txBody>
          <a:bodyPr wrap="square">
            <a:spAutoFit/>
          </a:bodyPr>
          <a:lstStyle/>
          <a:p>
            <a:endParaRPr lang="en-GB" dirty="0"/>
          </a:p>
          <a:p>
            <a:r>
              <a:rPr lang="en-GB" sz="2400" dirty="0"/>
              <a:t>Now we will focus more on the credit market. </a:t>
            </a:r>
          </a:p>
        </p:txBody>
      </p:sp>
    </p:spTree>
    <p:extLst>
      <p:ext uri="{BB962C8B-B14F-4D97-AF65-F5344CB8AC3E}">
        <p14:creationId xmlns:p14="http://schemas.microsoft.com/office/powerpoint/2010/main" val="154950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876C-6F59-474D-B415-AADAC8CFDE02}"/>
              </a:ext>
            </a:extLst>
          </p:cNvPr>
          <p:cNvSpPr>
            <a:spLocks noGrp="1"/>
          </p:cNvSpPr>
          <p:nvPr>
            <p:ph type="ctrTitle"/>
          </p:nvPr>
        </p:nvSpPr>
        <p:spPr>
          <a:xfrm>
            <a:off x="304385" y="818351"/>
            <a:ext cx="3860361" cy="2059923"/>
          </a:xfrm>
        </p:spPr>
        <p:txBody>
          <a:bodyPr/>
          <a:lstStyle/>
          <a:p>
            <a:r>
              <a:rPr lang="en-GB" sz="4000" b="1" dirty="0"/>
              <a:t>INSIGHTS REPORT</a:t>
            </a:r>
            <a:endParaRPr lang="en-GB" sz="4000" dirty="0"/>
          </a:p>
        </p:txBody>
      </p:sp>
      <p:sp>
        <p:nvSpPr>
          <p:cNvPr id="3" name="Subtitle 2">
            <a:extLst>
              <a:ext uri="{FF2B5EF4-FFF2-40B4-BE49-F238E27FC236}">
                <a16:creationId xmlns:a16="http://schemas.microsoft.com/office/drawing/2014/main" id="{38340CC1-26AC-AE5B-95D2-79BEBC7EF33E}"/>
              </a:ext>
            </a:extLst>
          </p:cNvPr>
          <p:cNvSpPr>
            <a:spLocks noGrp="1"/>
          </p:cNvSpPr>
          <p:nvPr>
            <p:ph type="subTitle" idx="1"/>
          </p:nvPr>
        </p:nvSpPr>
        <p:spPr>
          <a:xfrm>
            <a:off x="304385" y="4482104"/>
            <a:ext cx="3676084" cy="661396"/>
          </a:xfrm>
        </p:spPr>
        <p:txBody>
          <a:bodyPr vert="horz" lIns="0" tIns="0" rIns="0" bIns="0" rtlCol="0" anchor="t">
            <a:noAutofit/>
          </a:bodyPr>
          <a:lstStyle/>
          <a:p>
            <a:r>
              <a:rPr lang="en-GB" sz="1400" b="1" dirty="0">
                <a:solidFill>
                  <a:schemeClr val="bg2"/>
                </a:solidFill>
              </a:rPr>
              <a:t>APRIL 2024</a:t>
            </a:r>
          </a:p>
        </p:txBody>
      </p:sp>
      <p:sp>
        <p:nvSpPr>
          <p:cNvPr id="4" name="Title 1">
            <a:extLst>
              <a:ext uri="{FF2B5EF4-FFF2-40B4-BE49-F238E27FC236}">
                <a16:creationId xmlns:a16="http://schemas.microsoft.com/office/drawing/2014/main" id="{9782F7A9-AF79-1E90-C71A-3B7174BD7AB4}"/>
              </a:ext>
            </a:extLst>
          </p:cNvPr>
          <p:cNvSpPr txBox="1">
            <a:spLocks/>
          </p:cNvSpPr>
          <p:nvPr/>
        </p:nvSpPr>
        <p:spPr>
          <a:xfrm>
            <a:off x="304385" y="1632353"/>
            <a:ext cx="3676084" cy="2138504"/>
          </a:xfrm>
          <a:prstGeom prst="rect">
            <a:avLst/>
          </a:prstGeom>
        </p:spPr>
        <p:txBody>
          <a:bodyPr vert="horz" lIns="0" tIns="0" rIns="0" bIns="0" rtlCol="0" anchor="b">
            <a:noAutofit/>
          </a:bodyPr>
          <a:lstStyle>
            <a:lvl1pPr algn="l" defTabSz="685577" rtl="0" eaLnBrk="1" latinLnBrk="0" hangingPunct="1">
              <a:lnSpc>
                <a:spcPct val="85000"/>
              </a:lnSpc>
              <a:spcBef>
                <a:spcPct val="0"/>
              </a:spcBef>
              <a:buNone/>
              <a:defRPr sz="3600" kern="1200">
                <a:solidFill>
                  <a:schemeClr val="bg2"/>
                </a:solidFill>
                <a:latin typeface="+mj-lt"/>
                <a:ea typeface="+mj-ea"/>
                <a:cs typeface="+mj-cs"/>
              </a:defRPr>
            </a:lvl1pPr>
          </a:lstStyle>
          <a:p>
            <a:endParaRPr lang="en-GB" sz="2000" dirty="0">
              <a:cs typeface="Arial"/>
            </a:endParaRPr>
          </a:p>
        </p:txBody>
      </p:sp>
      <p:sp>
        <p:nvSpPr>
          <p:cNvPr id="5" name="Title 1">
            <a:extLst>
              <a:ext uri="{FF2B5EF4-FFF2-40B4-BE49-F238E27FC236}">
                <a16:creationId xmlns:a16="http://schemas.microsoft.com/office/drawing/2014/main" id="{7136D43C-5798-B898-AD32-4477BD193A8F}"/>
              </a:ext>
            </a:extLst>
          </p:cNvPr>
          <p:cNvSpPr txBox="1">
            <a:spLocks/>
          </p:cNvSpPr>
          <p:nvPr/>
        </p:nvSpPr>
        <p:spPr>
          <a:xfrm>
            <a:off x="304385" y="1632353"/>
            <a:ext cx="3676084" cy="2138504"/>
          </a:xfrm>
          <a:prstGeom prst="rect">
            <a:avLst/>
          </a:prstGeom>
        </p:spPr>
        <p:txBody>
          <a:bodyPr vert="horz" lIns="0" tIns="0" rIns="0" bIns="0" rtlCol="0" anchor="b">
            <a:noAutofit/>
          </a:bodyPr>
          <a:lstStyle>
            <a:lvl1pPr algn="l" defTabSz="685577" rtl="0" eaLnBrk="1" latinLnBrk="0" hangingPunct="1">
              <a:lnSpc>
                <a:spcPct val="85000"/>
              </a:lnSpc>
              <a:spcBef>
                <a:spcPct val="0"/>
              </a:spcBef>
              <a:buNone/>
              <a:defRPr sz="3600" kern="1200">
                <a:solidFill>
                  <a:schemeClr val="bg2"/>
                </a:solidFill>
                <a:latin typeface="+mj-lt"/>
                <a:ea typeface="+mj-ea"/>
                <a:cs typeface="+mj-cs"/>
              </a:defRPr>
            </a:lvl1pPr>
          </a:lstStyle>
          <a:p>
            <a:endParaRPr lang="en-GB" sz="2000" dirty="0">
              <a:cs typeface="Arial"/>
            </a:endParaRPr>
          </a:p>
        </p:txBody>
      </p:sp>
      <p:sp>
        <p:nvSpPr>
          <p:cNvPr id="7" name="Title 1">
            <a:extLst>
              <a:ext uri="{FF2B5EF4-FFF2-40B4-BE49-F238E27FC236}">
                <a16:creationId xmlns:a16="http://schemas.microsoft.com/office/drawing/2014/main" id="{C497FF7A-1224-2A00-6E98-58830A1EBD39}"/>
              </a:ext>
            </a:extLst>
          </p:cNvPr>
          <p:cNvSpPr txBox="1">
            <a:spLocks/>
          </p:cNvSpPr>
          <p:nvPr/>
        </p:nvSpPr>
        <p:spPr>
          <a:xfrm>
            <a:off x="304385" y="3059205"/>
            <a:ext cx="3676084" cy="634217"/>
          </a:xfrm>
          <a:prstGeom prst="rect">
            <a:avLst/>
          </a:prstGeom>
        </p:spPr>
        <p:txBody>
          <a:bodyPr vert="horz" lIns="0" tIns="0" rIns="0" bIns="0" rtlCol="0" anchor="b">
            <a:noAutofit/>
          </a:bodyPr>
          <a:lstStyle>
            <a:lvl1pPr algn="l" defTabSz="685577" rtl="0" eaLnBrk="1" latinLnBrk="0" hangingPunct="1">
              <a:lnSpc>
                <a:spcPct val="85000"/>
              </a:lnSpc>
              <a:spcBef>
                <a:spcPct val="0"/>
              </a:spcBef>
              <a:buNone/>
              <a:defRPr sz="3600" kern="1200">
                <a:solidFill>
                  <a:schemeClr val="bg2"/>
                </a:solidFill>
                <a:latin typeface="+mj-lt"/>
                <a:ea typeface="+mj-ea"/>
                <a:cs typeface="+mj-cs"/>
              </a:defRPr>
            </a:lvl1pPr>
          </a:lstStyle>
          <a:p>
            <a:r>
              <a:rPr lang="en-GB" sz="2000" dirty="0"/>
              <a:t>Prepared for </a:t>
            </a:r>
          </a:p>
          <a:p>
            <a:r>
              <a:rPr lang="en-GB" sz="2000" dirty="0"/>
              <a:t>CREDIT MANAGEMENT WEBINAR</a:t>
            </a:r>
          </a:p>
        </p:txBody>
      </p:sp>
    </p:spTree>
    <p:extLst>
      <p:ext uri="{BB962C8B-B14F-4D97-AF65-F5344CB8AC3E}">
        <p14:creationId xmlns:p14="http://schemas.microsoft.com/office/powerpoint/2010/main" val="9629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89A2-2A07-9D82-72D2-6F693114DC22}"/>
              </a:ext>
            </a:extLst>
          </p:cNvPr>
          <p:cNvSpPr>
            <a:spLocks noGrp="1"/>
          </p:cNvSpPr>
          <p:nvPr>
            <p:ph type="title"/>
          </p:nvPr>
        </p:nvSpPr>
        <p:spPr>
          <a:xfrm>
            <a:off x="257383" y="692687"/>
            <a:ext cx="5052284" cy="2139552"/>
          </a:xfrm>
        </p:spPr>
        <p:txBody>
          <a:bodyPr/>
          <a:lstStyle/>
          <a:p>
            <a:r>
              <a:rPr lang="en-GB" sz="3200" b="1" dirty="0"/>
              <a:t>TALENT INSIGHTS</a:t>
            </a:r>
          </a:p>
        </p:txBody>
      </p:sp>
      <p:sp>
        <p:nvSpPr>
          <p:cNvPr id="3" name="Text Placeholder 2">
            <a:extLst>
              <a:ext uri="{FF2B5EF4-FFF2-40B4-BE49-F238E27FC236}">
                <a16:creationId xmlns:a16="http://schemas.microsoft.com/office/drawing/2014/main" id="{4375D1DC-F6AA-50DD-5A9C-460149460CFA}"/>
              </a:ext>
            </a:extLst>
          </p:cNvPr>
          <p:cNvSpPr>
            <a:spLocks noGrp="1"/>
          </p:cNvSpPr>
          <p:nvPr>
            <p:ph type="body" idx="1"/>
          </p:nvPr>
        </p:nvSpPr>
        <p:spPr/>
        <p:txBody>
          <a:bodyPr/>
          <a:lstStyle/>
          <a:p>
            <a:r>
              <a:rPr lang="en-GB" dirty="0"/>
              <a:t>Presented by Andrea Morgan</a:t>
            </a:r>
          </a:p>
          <a:p>
            <a:r>
              <a:rPr lang="en-GB" dirty="0"/>
              <a:t>Business Director, Hays Specialist Recruitment</a:t>
            </a:r>
          </a:p>
          <a:p>
            <a:endParaRPr lang="en-GB" dirty="0"/>
          </a:p>
        </p:txBody>
      </p:sp>
    </p:spTree>
    <p:extLst>
      <p:ext uri="{BB962C8B-B14F-4D97-AF65-F5344CB8AC3E}">
        <p14:creationId xmlns:p14="http://schemas.microsoft.com/office/powerpoint/2010/main" val="331186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2F7-6402-397D-AF3C-D1784D8447AE}"/>
              </a:ext>
            </a:extLst>
          </p:cNvPr>
          <p:cNvSpPr>
            <a:spLocks noGrp="1"/>
          </p:cNvSpPr>
          <p:nvPr>
            <p:ph type="title"/>
          </p:nvPr>
        </p:nvSpPr>
        <p:spPr/>
        <p:txBody>
          <a:bodyPr/>
          <a:lstStyle/>
          <a:p>
            <a:r>
              <a:rPr lang="en-GB" b="1" dirty="0"/>
              <a:t>GLOSSARY</a:t>
            </a:r>
          </a:p>
        </p:txBody>
      </p:sp>
      <p:sp>
        <p:nvSpPr>
          <p:cNvPr id="5" name="Slide Number Placeholder 4">
            <a:extLst>
              <a:ext uri="{FF2B5EF4-FFF2-40B4-BE49-F238E27FC236}">
                <a16:creationId xmlns:a16="http://schemas.microsoft.com/office/drawing/2014/main" id="{33FCC0B1-B9D2-6EBA-D199-9D9C5B9A12C4}"/>
              </a:ext>
            </a:extLst>
          </p:cNvPr>
          <p:cNvSpPr>
            <a:spLocks noGrp="1"/>
          </p:cNvSpPr>
          <p:nvPr>
            <p:ph type="sldNum" sz="quarter" idx="11"/>
          </p:nvPr>
        </p:nvSpPr>
        <p:spPr/>
        <p:txBody>
          <a:bodyPr/>
          <a:lstStyle/>
          <a:p>
            <a:fld id="{48F63A3B-78C7-47BE-AE5E-E10140E04643}" type="slidenum">
              <a:rPr lang="en-US" smtClean="0"/>
              <a:pPr/>
              <a:t>17</a:t>
            </a:fld>
            <a:endParaRPr lang="en-US" dirty="0"/>
          </a:p>
        </p:txBody>
      </p:sp>
      <p:sp>
        <p:nvSpPr>
          <p:cNvPr id="6" name="object 9">
            <a:extLst>
              <a:ext uri="{FF2B5EF4-FFF2-40B4-BE49-F238E27FC236}">
                <a16:creationId xmlns:a16="http://schemas.microsoft.com/office/drawing/2014/main" id="{526C8D9D-DA74-4A60-53AA-D911BC0CF4D4}"/>
              </a:ext>
            </a:extLst>
          </p:cNvPr>
          <p:cNvSpPr txBox="1">
            <a:spLocks noGrp="1"/>
          </p:cNvSpPr>
          <p:nvPr>
            <p:ph idx="1"/>
          </p:nvPr>
        </p:nvSpPr>
        <p:spPr>
          <a:xfrm>
            <a:off x="989791" y="944706"/>
            <a:ext cx="7299832" cy="4093442"/>
          </a:xfrm>
          <a:prstGeom prst="rect">
            <a:avLst/>
          </a:prstGeom>
          <a:ln>
            <a:noFill/>
          </a:ln>
        </p:spPr>
        <p:txBody>
          <a:bodyPr vert="horz" wrap="square" lIns="144000" tIns="144000" rIns="144000" bIns="144000" numCol="3" spcCol="360000" rtlCol="0" anchor="t">
            <a:noAutofit/>
          </a:bodyPr>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indent="0">
              <a:buNone/>
              <a:defRPr/>
            </a:pPr>
            <a:r>
              <a:rPr lang="en-GB" sz="1100" b="1" dirty="0">
                <a:solidFill>
                  <a:srgbClr val="002060"/>
                </a:solidFill>
                <a:latin typeface="Arial" panose="020B0604020202020204"/>
                <a:cs typeface="Gotham Narrow Bold"/>
              </a:rPr>
              <a:t>SUPPLY COUNT</a:t>
            </a:r>
            <a:r>
              <a:rPr lang="en-GB" sz="1100" b="1" baseline="30000" dirty="0">
                <a:solidFill>
                  <a:srgbClr val="002060"/>
                </a:solidFill>
                <a:ea typeface="+mn-lt"/>
                <a:cs typeface="+mn-lt"/>
              </a:rPr>
              <a:t> </a:t>
            </a:r>
            <a:br>
              <a:rPr lang="en-GB" sz="1100" b="1" dirty="0">
                <a:solidFill>
                  <a:srgbClr val="002060"/>
                </a:solidFill>
                <a:latin typeface="Arial" panose="020B0604020202020204"/>
                <a:cs typeface="+mn-lt"/>
              </a:rPr>
            </a:br>
            <a:r>
              <a:rPr kumimoji="0" lang="en-GB" sz="1100" b="0" i="0" u="none" strike="noStrike" kern="1200" cap="none" spc="0" normalizeH="0" baseline="0" noProof="0" dirty="0">
                <a:ln>
                  <a:noFill/>
                </a:ln>
                <a:solidFill>
                  <a:srgbClr val="002060"/>
                </a:solidFill>
                <a:effectLst/>
                <a:uLnTx/>
                <a:uFillTx/>
                <a:latin typeface="Arial" panose="020B0604020202020204"/>
                <a:ea typeface="+mn-ea"/>
                <a:cs typeface="Gotham Narrow Bold"/>
              </a:rPr>
              <a:t>The number of </a:t>
            </a:r>
            <a:r>
              <a:rPr lang="en-GB" sz="1100" dirty="0">
                <a:solidFill>
                  <a:srgbClr val="002060"/>
                </a:solidFill>
                <a:latin typeface="Arial" panose="020B0604020202020204"/>
                <a:cs typeface="Gotham Narrow Bold"/>
              </a:rPr>
              <a:t>candidates</a:t>
            </a:r>
            <a:r>
              <a:rPr kumimoji="0" lang="en-GB" sz="1100" b="0" i="0" u="none" strike="noStrike" kern="1200" cap="none" spc="0" normalizeH="0" baseline="0" noProof="0" dirty="0">
                <a:ln>
                  <a:noFill/>
                </a:ln>
                <a:solidFill>
                  <a:srgbClr val="002060"/>
                </a:solidFill>
                <a:effectLst/>
                <a:uLnTx/>
                <a:uFillTx/>
                <a:latin typeface="Arial" panose="020B0604020202020204"/>
                <a:ea typeface="+mn-ea"/>
                <a:cs typeface="Gotham Narrow Bold"/>
              </a:rPr>
              <a:t> in the stated location who match the job title &amp; search criteria </a:t>
            </a:r>
            <a:r>
              <a:rPr lang="en-GB" sz="1100" dirty="0">
                <a:solidFill>
                  <a:srgbClr val="002060"/>
                </a:solidFill>
                <a:latin typeface="Arial" panose="020B0604020202020204"/>
                <a:cs typeface="Gotham Narrow Bold"/>
              </a:rPr>
              <a:t>provided </a:t>
            </a:r>
            <a:r>
              <a:rPr kumimoji="0" lang="en-GB" sz="1100" b="0" i="0" u="none" strike="noStrike" kern="1200" cap="none" spc="0" normalizeH="0" baseline="0" noProof="0" dirty="0">
                <a:ln>
                  <a:noFill/>
                </a:ln>
                <a:solidFill>
                  <a:srgbClr val="002060"/>
                </a:solidFill>
                <a:effectLst/>
                <a:uLnTx/>
                <a:uFillTx/>
                <a:latin typeface="Arial" panose="020B0604020202020204"/>
                <a:ea typeface="+mn-ea"/>
                <a:cs typeface="Gotham Narrow Bold"/>
              </a:rPr>
              <a:t>on their online profile, evidencing supply.</a:t>
            </a:r>
            <a:r>
              <a:rPr lang="en-GB" sz="1100" dirty="0">
                <a:solidFill>
                  <a:srgbClr val="002060"/>
                </a:solidFill>
                <a:latin typeface="Arial" panose="020B0604020202020204"/>
                <a:cs typeface="Gotham Narrow Bold"/>
              </a:rPr>
              <a:t> </a:t>
            </a:r>
          </a:p>
          <a:p>
            <a:pPr indent="0">
              <a:buNone/>
              <a:defRPr/>
            </a:pPr>
            <a:endPar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endParaRPr>
          </a:p>
          <a:p>
            <a:pPr indent="0">
              <a:spcAft>
                <a:spcPts val="0"/>
              </a:spcAft>
              <a:buNone/>
              <a:defRPr/>
            </a:pPr>
            <a: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rPr>
              <a:t>LIVE JOB COUNT</a:t>
            </a:r>
            <a:endParaRPr lang="en-GB" sz="1100" b="1" dirty="0">
              <a:solidFill>
                <a:srgbClr val="002060"/>
              </a:solidFill>
              <a:latin typeface="Arial" panose="020B0604020202020204"/>
              <a:cs typeface="Gotham Narrow Bold"/>
            </a:endParaRPr>
          </a:p>
          <a:p>
            <a:pPr indent="0">
              <a:buNone/>
              <a:defRPr/>
            </a:pPr>
            <a:r>
              <a:rPr kumimoji="0" lang="en-GB" sz="1100" b="0" i="0" u="none" strike="noStrike" kern="1200" cap="none" spc="0" normalizeH="0" baseline="0" noProof="0" dirty="0">
                <a:ln>
                  <a:noFill/>
                </a:ln>
                <a:solidFill>
                  <a:srgbClr val="002060"/>
                </a:solidFill>
                <a:effectLst/>
                <a:uLnTx/>
                <a:uFillTx/>
                <a:latin typeface="Arial" panose="020B0604020202020204"/>
                <a:ea typeface="+mn-ea"/>
                <a:cs typeface="Gotham Narrow Bold"/>
              </a:rPr>
              <a:t>The number of live job advertisements that match the search criteria in the stated location on the date the data was produced, evidencing demand.</a:t>
            </a:r>
            <a:endParaRPr lang="en-GB" sz="1100" dirty="0">
              <a:solidFill>
                <a:srgbClr val="002060"/>
              </a:solidFill>
              <a:latin typeface="Arial" panose="020B0604020202020204"/>
              <a:cs typeface="Gotham Narrow Bold"/>
            </a:endParaRPr>
          </a:p>
          <a:p>
            <a:pPr marL="12700" marR="0" lvl="0" indent="0" algn="l" defTabSz="342763" rtl="0" eaLnBrk="1" fontAlgn="auto" latinLnBrk="0" hangingPunct="1">
              <a:lnSpc>
                <a:spcPct val="100000"/>
              </a:lnSpc>
              <a:spcBef>
                <a:spcPts val="40"/>
              </a:spcBef>
              <a:spcAft>
                <a:spcPts val="0"/>
              </a:spcAft>
              <a:buClrTx/>
              <a:buSzTx/>
              <a:buFontTx/>
              <a:buNone/>
              <a:tabLst/>
              <a:defRPr/>
            </a:pPr>
            <a:endParaRPr kumimoji="0" lang="en-GB" sz="1100" b="1" i="0" u="none" strike="noStrike" kern="1200" cap="none" spc="0" normalizeH="0" baseline="0" dirty="0">
              <a:ln>
                <a:noFill/>
              </a:ln>
              <a:solidFill>
                <a:srgbClr val="002060"/>
              </a:solidFill>
              <a:effectLst/>
              <a:uLnTx/>
              <a:uFillTx/>
              <a:latin typeface="Arial" panose="020B0604020202020204"/>
              <a:ea typeface="+mn-ea"/>
              <a:cs typeface="Gotham Narrow Bold"/>
            </a:endParaRPr>
          </a:p>
          <a:p>
            <a:pPr marL="12700" marR="0" lvl="0" indent="0" algn="l" defTabSz="342763" rtl="0" eaLnBrk="1" fontAlgn="auto" latinLnBrk="0" hangingPunct="1">
              <a:lnSpc>
                <a:spcPct val="100000"/>
              </a:lnSpc>
              <a:spcBef>
                <a:spcPts val="40"/>
              </a:spcBef>
              <a:spcAft>
                <a:spcPts val="0"/>
              </a:spcAft>
              <a:buClrTx/>
              <a:buSzTx/>
              <a:buFontTx/>
              <a:buNone/>
              <a:tabLst/>
              <a:defRPr/>
            </a:pPr>
            <a:r>
              <a:rPr lang="en-GB" sz="1100" b="1" dirty="0">
                <a:solidFill>
                  <a:srgbClr val="002060"/>
                </a:solidFill>
                <a:latin typeface="Arial" panose="020B0604020202020204"/>
                <a:cs typeface="Gotham Narrow Bold"/>
              </a:rPr>
              <a:t>CANDIDATE SUPPLY RELATIVE TO DEMAND</a:t>
            </a:r>
          </a:p>
          <a:p>
            <a:pPr marL="12700" marR="0" lvl="0" indent="0" algn="l" defTabSz="342763" rtl="0" eaLnBrk="1" fontAlgn="auto" latinLnBrk="0" hangingPunct="1">
              <a:lnSpc>
                <a:spcPct val="100000"/>
              </a:lnSpc>
              <a:spcBef>
                <a:spcPts val="40"/>
              </a:spcBef>
              <a:spcAft>
                <a:spcPts val="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Arial" panose="020B0604020202020204"/>
                <a:ea typeface="+mn-ea"/>
                <a:cs typeface="Gotham Narrow Bold"/>
              </a:rPr>
              <a:t>The number of candidates (supply count) divided by the number of live job advertisements (live job count), i.e. candidates per role</a:t>
            </a:r>
            <a:endParaRPr kumimoji="0" lang="en-GB" sz="1100" b="1" i="0" u="none" strike="noStrike" kern="1200" cap="none" spc="0" normalizeH="0" baseline="0" dirty="0">
              <a:ln>
                <a:noFill/>
              </a:ln>
              <a:solidFill>
                <a:srgbClr val="002060"/>
              </a:solidFill>
              <a:effectLst/>
              <a:uLnTx/>
              <a:uFillTx/>
              <a:latin typeface="Arial" panose="020B0604020202020204"/>
              <a:ea typeface="+mn-ea"/>
              <a:cs typeface="Gotham Narrow Bold"/>
            </a:endParaRPr>
          </a:p>
          <a:p>
            <a:pPr marL="12700" marR="0" lvl="0" indent="0" algn="l" defTabSz="342763" rtl="0" eaLnBrk="1" fontAlgn="auto" latinLnBrk="0" hangingPunct="1">
              <a:lnSpc>
                <a:spcPct val="100000"/>
              </a:lnSpc>
              <a:spcBef>
                <a:spcPts val="40"/>
              </a:spcBef>
              <a:spcAft>
                <a:spcPts val="0"/>
              </a:spcAft>
              <a:buClrTx/>
              <a:buSzTx/>
              <a:buFontTx/>
              <a:buNone/>
              <a:tabLst/>
              <a:defRPr/>
            </a:pPr>
            <a: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rPr>
              <a:t>AVERAGE </a:t>
            </a:r>
            <a:r>
              <a:rPr lang="en-GB" sz="1100" b="1" dirty="0">
                <a:solidFill>
                  <a:srgbClr val="002060"/>
                </a:solidFill>
                <a:latin typeface="Arial" panose="020B0604020202020204"/>
                <a:cs typeface="Gotham Narrow Bold"/>
              </a:rPr>
              <a:t>SALARY</a:t>
            </a:r>
            <a:endParaRPr lang="en-GB" sz="1100" b="1" i="0" u="none" strike="noStrike" kern="1200" cap="none" spc="0" normalizeH="0" baseline="30000" noProof="0" dirty="0">
              <a:ln>
                <a:noFill/>
              </a:ln>
              <a:solidFill>
                <a:srgbClr val="002060"/>
              </a:solidFill>
              <a:effectLst/>
              <a:uLnTx/>
              <a:uFillTx/>
              <a:latin typeface="Arial" panose="020B0604020202020204"/>
              <a:cs typeface="Gotham Narrow Bold"/>
            </a:endParaRPr>
          </a:p>
          <a:p>
            <a:pPr indent="0">
              <a:spcBef>
                <a:spcPts val="40"/>
              </a:spcBef>
              <a:buNone/>
              <a:defRPr/>
            </a:pPr>
            <a:r>
              <a:rPr kumimoji="0" lang="en-GB" sz="1100" b="0" i="0" u="none" strike="noStrike" kern="1200" cap="none" spc="0" normalizeH="0" baseline="0" noProof="0" dirty="0">
                <a:ln>
                  <a:noFill/>
                </a:ln>
                <a:solidFill>
                  <a:srgbClr val="002060"/>
                </a:solidFill>
                <a:effectLst/>
                <a:uLnTx/>
                <a:uFillTx/>
                <a:latin typeface="Arial" panose="020B0604020202020204"/>
                <a:ea typeface="+mn-ea"/>
                <a:cs typeface="+mn-cs"/>
              </a:rPr>
              <a:t>The average salary advertised for </a:t>
            </a:r>
            <a:r>
              <a:rPr lang="en-GB" sz="1100" dirty="0">
                <a:solidFill>
                  <a:srgbClr val="002060"/>
                </a:solidFill>
                <a:latin typeface="Arial" panose="020B0604020202020204"/>
              </a:rPr>
              <a:t>candidates </a:t>
            </a:r>
            <a:r>
              <a:rPr kumimoji="0" lang="en-GB" sz="1100" b="0" i="0" u="none" strike="noStrike" kern="1200" cap="none" spc="0" normalizeH="0" baseline="0" noProof="0" dirty="0">
                <a:ln>
                  <a:noFill/>
                </a:ln>
                <a:solidFill>
                  <a:srgbClr val="002060"/>
                </a:solidFill>
                <a:effectLst/>
                <a:uLnTx/>
                <a:uFillTx/>
                <a:latin typeface="Arial" panose="020B0604020202020204"/>
                <a:ea typeface="+mn-ea"/>
                <a:cs typeface="+mn-cs"/>
              </a:rPr>
              <a:t>based on live job advertisements that contribute to the live job count; excluding bonuses/commission.</a:t>
            </a:r>
          </a:p>
          <a:p>
            <a:pPr indent="0">
              <a:spcBef>
                <a:spcPts val="40"/>
              </a:spcBef>
              <a:buNone/>
              <a:defRPr/>
            </a:pPr>
            <a:endParaRPr lang="en-GB" sz="1100" dirty="0">
              <a:solidFill>
                <a:srgbClr val="002060"/>
              </a:solidFill>
              <a:latin typeface="Arial" panose="020B0604020202020204"/>
              <a:cs typeface="Arial"/>
            </a:endParaRPr>
          </a:p>
          <a:p>
            <a:pPr indent="0">
              <a:spcBef>
                <a:spcPts val="40"/>
              </a:spcBef>
              <a:buNone/>
              <a:defRPr/>
            </a:pPr>
            <a: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rPr>
              <a:t>LOWER QUARTILE</a:t>
            </a:r>
            <a:br>
              <a:rPr kumimoji="0" lang="en-GB" sz="1100" b="1" baseline="30000" dirty="0">
                <a:solidFill>
                  <a:srgbClr val="002060"/>
                </a:solidFill>
                <a:latin typeface="Arial" panose="020B0604020202020204"/>
                <a:ea typeface="+mn-ea"/>
                <a:cs typeface="Gotham Narrow Bold"/>
              </a:rPr>
            </a:br>
            <a:r>
              <a:rPr lang="en-GB" sz="1100" dirty="0">
                <a:solidFill>
                  <a:srgbClr val="002060"/>
                </a:solidFill>
                <a:latin typeface="Arial" panose="020B0604020202020204"/>
              </a:rPr>
              <a:t>The value that has 25% of the data below it and the top 75% above it.</a:t>
            </a:r>
          </a:p>
          <a:p>
            <a:pPr indent="0">
              <a:spcBef>
                <a:spcPts val="40"/>
              </a:spcBef>
              <a:buNone/>
              <a:defRPr/>
            </a:pPr>
            <a:endPar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endParaRPr>
          </a:p>
          <a:p>
            <a:pPr indent="0">
              <a:spcBef>
                <a:spcPts val="40"/>
              </a:spcBef>
              <a:buNone/>
              <a:defRPr/>
            </a:pPr>
            <a: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rPr>
              <a:t>UPPER QUARTILE</a:t>
            </a:r>
            <a:b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rPr>
            </a:br>
            <a:r>
              <a:rPr lang="en-GB" sz="1100" dirty="0">
                <a:solidFill>
                  <a:srgbClr val="002060"/>
                </a:solidFill>
                <a:latin typeface="Arial" panose="020B0604020202020204"/>
              </a:rPr>
              <a:t>The value that has 75% of the data below it and the top 25% above it.</a:t>
            </a:r>
          </a:p>
          <a:p>
            <a:pPr indent="0">
              <a:spcBef>
                <a:spcPts val="40"/>
              </a:spcBef>
              <a:buNone/>
              <a:defRPr/>
            </a:pPr>
            <a:endParaRPr lang="en-GB" sz="1100" b="1" dirty="0">
              <a:solidFill>
                <a:srgbClr val="002060"/>
              </a:solidFill>
              <a:latin typeface="Arial" panose="020B0604020202020204"/>
              <a:cs typeface="Gotham Narrow Bold"/>
            </a:endParaRPr>
          </a:p>
          <a:p>
            <a:pPr indent="0">
              <a:spcBef>
                <a:spcPts val="40"/>
              </a:spcBef>
              <a:buNone/>
              <a:defRPr/>
            </a:pPr>
            <a:endPar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endParaRPr>
          </a:p>
          <a:p>
            <a:pPr indent="0">
              <a:spcBef>
                <a:spcPts val="40"/>
              </a:spcBef>
              <a:buNone/>
              <a:defRPr/>
            </a:pPr>
            <a:endPar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endParaRPr>
          </a:p>
          <a:p>
            <a:pPr indent="0">
              <a:spcBef>
                <a:spcPts val="40"/>
              </a:spcBef>
              <a:buNone/>
              <a:defRPr/>
            </a:pPr>
            <a: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rPr>
              <a:t>GENDER</a:t>
            </a:r>
            <a:br>
              <a:rPr lang="en-GB" sz="1100" b="1" dirty="0">
                <a:solidFill>
                  <a:srgbClr val="002060"/>
                </a:solidFill>
                <a:latin typeface="Arial" panose="020B0604020202020204"/>
                <a:cs typeface="Gotham Narrow Bold"/>
              </a:rPr>
            </a:br>
            <a:r>
              <a:rPr kumimoji="0" lang="en-GB" sz="1100" b="0" i="0" u="none" strike="noStrike" kern="1200" cap="none" spc="0" normalizeH="0" baseline="0" noProof="0" dirty="0">
                <a:ln>
                  <a:noFill/>
                </a:ln>
                <a:solidFill>
                  <a:srgbClr val="002060"/>
                </a:solidFill>
                <a:effectLst/>
                <a:uLnTx/>
                <a:uFillTx/>
                <a:latin typeface="Arial" panose="020B0604020202020204"/>
                <a:ea typeface="+mn-ea"/>
                <a:cs typeface="Gotham Narrow Bold"/>
              </a:rPr>
              <a:t>The gender breakdown within the supply count in the stated location.</a:t>
            </a:r>
            <a:endPar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endParaRPr>
          </a:p>
          <a:p>
            <a:pPr marL="12700" indent="0">
              <a:spcBef>
                <a:spcPts val="40"/>
              </a:spcBef>
              <a:spcAft>
                <a:spcPts val="0"/>
              </a:spcAft>
              <a:buClrTx/>
              <a:buNone/>
              <a:defRPr/>
            </a:pPr>
            <a:endParaRPr lang="en-GB" sz="1100" b="1" dirty="0">
              <a:solidFill>
                <a:srgbClr val="002060"/>
              </a:solidFill>
              <a:latin typeface="Arial" panose="020B0604020202020204"/>
              <a:cs typeface="Gotham Narrow Bold"/>
            </a:endParaRPr>
          </a:p>
          <a:p>
            <a:pPr marL="12700" indent="0">
              <a:spcBef>
                <a:spcPts val="40"/>
              </a:spcBef>
              <a:spcAft>
                <a:spcPts val="0"/>
              </a:spcAft>
              <a:buClrTx/>
              <a:buNone/>
              <a:defRPr/>
            </a:pPr>
            <a: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rPr>
              <a:t>ETHNICITY </a:t>
            </a:r>
            <a:b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rPr>
            </a:br>
            <a:r>
              <a:rPr kumimoji="0" lang="en-GB" sz="1100" b="0" i="0" u="none" strike="noStrike" kern="1200" cap="none" spc="0" normalizeH="0" baseline="0" noProof="0" dirty="0">
                <a:ln>
                  <a:noFill/>
                </a:ln>
                <a:solidFill>
                  <a:srgbClr val="002060"/>
                </a:solidFill>
                <a:effectLst/>
                <a:uLnTx/>
                <a:uFillTx/>
                <a:latin typeface="Arial" panose="020B0604020202020204"/>
                <a:ea typeface="+mn-ea"/>
                <a:cs typeface="Gotham Narrow Bold"/>
              </a:rPr>
              <a:t>The ethnicity breakdown within the supply count in the stated location.</a:t>
            </a:r>
            <a:endParaRPr lang="en-GB" sz="1100" b="0" i="0" u="none" strike="noStrike" kern="1200" cap="none" spc="0" normalizeH="0" baseline="0" noProof="0" dirty="0">
              <a:ln>
                <a:noFill/>
              </a:ln>
              <a:solidFill>
                <a:srgbClr val="002060"/>
              </a:solidFill>
              <a:effectLst/>
              <a:uLnTx/>
              <a:uFillTx/>
              <a:latin typeface="Arial" panose="020B0604020202020204"/>
              <a:cs typeface="Gotham Narrow Bold"/>
            </a:endParaRPr>
          </a:p>
          <a:p>
            <a:pPr marL="12700" marR="0" lvl="0" indent="0" algn="l" defTabSz="342763" rtl="0" eaLnBrk="1" fontAlgn="auto" latinLnBrk="0" hangingPunct="1">
              <a:lnSpc>
                <a:spcPct val="100000"/>
              </a:lnSpc>
              <a:spcBef>
                <a:spcPts val="40"/>
              </a:spcBef>
              <a:spcAft>
                <a:spcPts val="0"/>
              </a:spcAft>
              <a:buClrTx/>
              <a:buSzTx/>
              <a:buFontTx/>
              <a:buNone/>
              <a:tabLst/>
              <a:defRPr/>
            </a:pPr>
            <a:endParaRPr kumimoji="0" lang="en-GB" sz="1100" b="0" i="0" u="none" strike="noStrike" kern="1200" cap="none" spc="0" normalizeH="0" baseline="0" noProof="0" dirty="0">
              <a:ln>
                <a:noFill/>
              </a:ln>
              <a:solidFill>
                <a:srgbClr val="002060"/>
              </a:solidFill>
              <a:effectLst/>
              <a:uLnTx/>
              <a:uFillTx/>
              <a:latin typeface="Arial" panose="020B0604020202020204"/>
              <a:ea typeface="+mn-ea"/>
              <a:cs typeface="Gotham Narrow Bold"/>
            </a:endParaRPr>
          </a:p>
          <a:p>
            <a:pPr marL="12700" marR="0" lvl="0" indent="0" algn="l" defTabSz="342763" rtl="0" eaLnBrk="1" fontAlgn="auto" latinLnBrk="0" hangingPunct="1">
              <a:lnSpc>
                <a:spcPct val="100000"/>
              </a:lnSpc>
              <a:spcBef>
                <a:spcPts val="40"/>
              </a:spcBef>
              <a:spcAft>
                <a:spcPts val="0"/>
              </a:spcAft>
              <a:buClrTx/>
              <a:buSzTx/>
              <a:buFontTx/>
              <a:buNone/>
              <a:tabLst/>
              <a:defRPr/>
            </a:pPr>
            <a: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rPr>
              <a:t>EXPERIENCE </a:t>
            </a:r>
            <a:br>
              <a:rPr kumimoji="0" lang="en-GB" sz="1100" b="1" i="0" u="none" strike="noStrike" kern="1200" cap="none" spc="0" normalizeH="0" baseline="0" noProof="0" dirty="0">
                <a:ln>
                  <a:noFill/>
                </a:ln>
                <a:solidFill>
                  <a:srgbClr val="002060"/>
                </a:solidFill>
                <a:effectLst/>
                <a:uLnTx/>
                <a:uFillTx/>
                <a:latin typeface="Arial" panose="020B0604020202020204"/>
                <a:ea typeface="+mn-ea"/>
                <a:cs typeface="Gotham Narrow Bold"/>
              </a:rPr>
            </a:br>
            <a:r>
              <a:rPr kumimoji="0" lang="en-GB" sz="1100" b="0" i="0" u="none" strike="noStrike" kern="1200" cap="none" spc="0" normalizeH="0" baseline="0" noProof="0" dirty="0">
                <a:ln>
                  <a:noFill/>
                </a:ln>
                <a:solidFill>
                  <a:srgbClr val="002060"/>
                </a:solidFill>
                <a:effectLst/>
                <a:uLnTx/>
                <a:uFillTx/>
                <a:latin typeface="Arial" panose="020B0604020202020204"/>
                <a:ea typeface="+mn-ea"/>
                <a:cs typeface="Gotham Narrow Bold"/>
              </a:rPr>
              <a:t>The years of experience breakdown within the supply count in the stated location.</a:t>
            </a:r>
            <a:endParaRPr lang="en-GB" sz="1100" b="0" i="0" u="none" strike="noStrike" kern="1200" cap="none" spc="0" normalizeH="0" baseline="0" noProof="0" dirty="0">
              <a:ln>
                <a:noFill/>
              </a:ln>
              <a:solidFill>
                <a:srgbClr val="002060"/>
              </a:solidFill>
              <a:effectLst/>
              <a:uLnTx/>
              <a:uFillTx/>
              <a:latin typeface="Arial" panose="020B0604020202020204"/>
              <a:cs typeface="Gotham Narrow Bold"/>
            </a:endParaRPr>
          </a:p>
          <a:p>
            <a:pPr marL="12700" marR="0" lvl="0" indent="0" algn="l" defTabSz="342763" rtl="0" eaLnBrk="1" fontAlgn="auto" latinLnBrk="0" hangingPunct="1">
              <a:lnSpc>
                <a:spcPct val="100000"/>
              </a:lnSpc>
              <a:spcBef>
                <a:spcPts val="40"/>
              </a:spcBef>
              <a:spcAft>
                <a:spcPts val="0"/>
              </a:spcAft>
              <a:buClrTx/>
              <a:buSzTx/>
              <a:buFontTx/>
              <a:buNone/>
              <a:tabLst/>
              <a:defRPr/>
            </a:pPr>
            <a:endParaRPr lang="en-GB" sz="1100" spc="-20" dirty="0">
              <a:solidFill>
                <a:srgbClr val="002060"/>
              </a:solidFill>
              <a:latin typeface="Arial" panose="020B0604020202020204"/>
              <a:cs typeface="Gotham Narrow Bold"/>
            </a:endParaRPr>
          </a:p>
          <a:p>
            <a:pPr marL="12700" marR="0" lvl="0" indent="0" algn="l" defTabSz="342763" rtl="0" eaLnBrk="1" fontAlgn="auto" latinLnBrk="0" hangingPunct="1">
              <a:lnSpc>
                <a:spcPct val="100000"/>
              </a:lnSpc>
              <a:spcBef>
                <a:spcPts val="40"/>
              </a:spcBef>
              <a:spcAft>
                <a:spcPts val="0"/>
              </a:spcAft>
              <a:buClrTx/>
              <a:buSzTx/>
              <a:buFontTx/>
              <a:buNone/>
              <a:tabLst/>
              <a:defRPr/>
            </a:pPr>
            <a:endParaRPr kumimoji="0" lang="en-GB" sz="1100" i="0" u="none" strike="noStrike" kern="1200" cap="none" spc="-20" normalizeH="0" baseline="0" noProof="0" dirty="0">
              <a:ln>
                <a:noFill/>
              </a:ln>
              <a:solidFill>
                <a:srgbClr val="002060"/>
              </a:solidFill>
              <a:effectLst/>
              <a:uLnTx/>
              <a:uFillTx/>
              <a:latin typeface="Arial" panose="020B0604020202020204"/>
              <a:ea typeface="+mn-ea"/>
              <a:cs typeface="Gotham Narrow Bold"/>
            </a:endParaRPr>
          </a:p>
          <a:p>
            <a:pPr marL="12700" marR="0" lvl="0" indent="0" algn="l" defTabSz="342763" rtl="0" eaLnBrk="1" fontAlgn="auto" latinLnBrk="0" hangingPunct="1">
              <a:lnSpc>
                <a:spcPct val="100000"/>
              </a:lnSpc>
              <a:spcBef>
                <a:spcPts val="40"/>
              </a:spcBef>
              <a:spcAft>
                <a:spcPts val="0"/>
              </a:spcAft>
              <a:buClrTx/>
              <a:buSzTx/>
              <a:buFontTx/>
              <a:buNone/>
              <a:tabLst/>
              <a:defRPr/>
            </a:pPr>
            <a:endParaRPr kumimoji="0" lang="en-GB" sz="1100" i="0" u="none" strike="noStrike" kern="1200" cap="none" spc="-20" normalizeH="0" baseline="0" noProof="0" dirty="0">
              <a:ln>
                <a:noFill/>
              </a:ln>
              <a:solidFill>
                <a:srgbClr val="002060"/>
              </a:solidFill>
              <a:effectLst/>
              <a:uLnTx/>
              <a:uFillTx/>
              <a:latin typeface="Arial" panose="020B0604020202020204"/>
              <a:ea typeface="+mn-ea"/>
              <a:cs typeface="Gotham Narrow Bold"/>
            </a:endParaRPr>
          </a:p>
        </p:txBody>
      </p:sp>
      <p:pic>
        <p:nvPicPr>
          <p:cNvPr id="8" name="Graphic 7" descr="Open book outline">
            <a:extLst>
              <a:ext uri="{FF2B5EF4-FFF2-40B4-BE49-F238E27FC236}">
                <a16:creationId xmlns:a16="http://schemas.microsoft.com/office/drawing/2014/main" id="{975D03A0-5F2A-5401-F9CB-9DFAA6298F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224" y="1050059"/>
            <a:ext cx="691069" cy="691069"/>
          </a:xfrm>
          <a:prstGeom prst="rect">
            <a:avLst/>
          </a:prstGeom>
        </p:spPr>
      </p:pic>
    </p:spTree>
    <p:extLst>
      <p:ext uri="{BB962C8B-B14F-4D97-AF65-F5344CB8AC3E}">
        <p14:creationId xmlns:p14="http://schemas.microsoft.com/office/powerpoint/2010/main" val="385654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A0D1-4F65-4EC4-88CB-F5E423C4F97B}"/>
              </a:ext>
            </a:extLst>
          </p:cNvPr>
          <p:cNvSpPr>
            <a:spLocks noGrp="1"/>
          </p:cNvSpPr>
          <p:nvPr>
            <p:ph type="title"/>
          </p:nvPr>
        </p:nvSpPr>
        <p:spPr>
          <a:xfrm>
            <a:off x="345874" y="795287"/>
            <a:ext cx="5052284" cy="1968360"/>
          </a:xfrm>
        </p:spPr>
        <p:txBody>
          <a:bodyPr/>
          <a:lstStyle/>
          <a:p>
            <a:r>
              <a:rPr lang="en-US" dirty="0"/>
              <a:t>CREDIT MANAGER </a:t>
            </a:r>
            <a:endParaRPr lang="en-GB" dirty="0"/>
          </a:p>
        </p:txBody>
      </p:sp>
    </p:spTree>
    <p:extLst>
      <p:ext uri="{BB962C8B-B14F-4D97-AF65-F5344CB8AC3E}">
        <p14:creationId xmlns:p14="http://schemas.microsoft.com/office/powerpoint/2010/main" val="2162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26447D-8FF3-BB9F-0D4C-AB9F12A56CC3}"/>
              </a:ext>
            </a:extLst>
          </p:cNvPr>
          <p:cNvSpPr/>
          <p:nvPr/>
        </p:nvSpPr>
        <p:spPr>
          <a:xfrm>
            <a:off x="8367486" y="1289491"/>
            <a:ext cx="718457" cy="450054"/>
          </a:xfrm>
          <a:prstGeom prst="rect">
            <a:avLst/>
          </a:prstGeom>
          <a:solidFill>
            <a:srgbClr val="F3F2F1"/>
          </a:solidFill>
          <a:ln>
            <a:solidFill>
              <a:srgbClr val="F5F0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5">
            <a:extLst>
              <a:ext uri="{FF2B5EF4-FFF2-40B4-BE49-F238E27FC236}">
                <a16:creationId xmlns:a16="http://schemas.microsoft.com/office/drawing/2014/main" id="{EEF27074-943B-5B1D-633C-F3CF9DF0485F}"/>
              </a:ext>
            </a:extLst>
          </p:cNvPr>
          <p:cNvSpPr>
            <a:spLocks noGrp="1"/>
          </p:cNvSpPr>
          <p:nvPr>
            <p:ph type="title"/>
          </p:nvPr>
        </p:nvSpPr>
        <p:spPr/>
        <p:txBody>
          <a:bodyPr/>
          <a:lstStyle/>
          <a:p>
            <a: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t>TALENT INSIGHTS DASHBOARD </a:t>
            </a:r>
            <a:b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br>
            <a:r>
              <a:rPr lang="en-US" sz="1100" dirty="0">
                <a:solidFill>
                  <a:schemeClr val="accent3"/>
                </a:solidFill>
                <a:latin typeface="Arial" panose="020B0604020202020204"/>
                <a:ea typeface="+mj-lt"/>
                <a:cs typeface="Arial" panose="020B0604020202020204"/>
              </a:rPr>
              <a:t>CREDIT MANAGER - DURHAM (50 MILES)</a:t>
            </a:r>
            <a:endParaRPr lang="en-GB" sz="1200" dirty="0">
              <a:solidFill>
                <a:schemeClr val="accent3"/>
              </a:solidFill>
              <a:cs typeface="Arial" panose="020B0604020202020204"/>
            </a:endParaRPr>
          </a:p>
        </p:txBody>
      </p:sp>
      <p:sp>
        <p:nvSpPr>
          <p:cNvPr id="4" name="Footer Placeholder 3">
            <a:extLst>
              <a:ext uri="{FF2B5EF4-FFF2-40B4-BE49-F238E27FC236}">
                <a16:creationId xmlns:a16="http://schemas.microsoft.com/office/drawing/2014/main" id="{5DA7149B-42B8-BEB5-5AB2-6D6622FA4545}"/>
              </a:ext>
            </a:extLst>
          </p:cNvPr>
          <p:cNvSpPr>
            <a:spLocks noGrp="1"/>
          </p:cNvSpPr>
          <p:nvPr>
            <p:ph type="ftr" sz="quarter" idx="10"/>
          </p:nvPr>
        </p:nvSpPr>
        <p:spPr>
          <a:xfrm>
            <a:off x="266549" y="4863729"/>
            <a:ext cx="8468481" cy="107722"/>
          </a:xfrm>
        </p:spPr>
        <p:txBody>
          <a:bodyPr/>
          <a:lstStyle/>
          <a:p>
            <a:r>
              <a:rPr lang="en-US" sz="700" dirty="0"/>
              <a:t>SEARCH CRITERIA: "Credit Manager" OR "Collections Manager" OR "AR Manager" OR "Accounts Receivable Manager" </a:t>
            </a:r>
          </a:p>
        </p:txBody>
      </p:sp>
      <p:sp>
        <p:nvSpPr>
          <p:cNvPr id="5" name="Slide Number Placeholder 4">
            <a:extLst>
              <a:ext uri="{FF2B5EF4-FFF2-40B4-BE49-F238E27FC236}">
                <a16:creationId xmlns:a16="http://schemas.microsoft.com/office/drawing/2014/main" id="{750565DD-0B04-937F-7FFD-5A74FBA277A9}"/>
              </a:ext>
            </a:extLst>
          </p:cNvPr>
          <p:cNvSpPr>
            <a:spLocks noGrp="1"/>
          </p:cNvSpPr>
          <p:nvPr>
            <p:ph type="sldNum" sz="quarter" idx="11"/>
          </p:nvPr>
        </p:nvSpPr>
        <p:spPr/>
        <p:txBody>
          <a:bodyPr/>
          <a:lstStyle/>
          <a:p>
            <a:fld id="{48F63A3B-78C7-47BE-AE5E-E10140E04643}" type="slidenum">
              <a:rPr lang="en-US" smtClean="0"/>
              <a:pPr/>
              <a:t>19</a:t>
            </a:fld>
            <a:endParaRPr lang="en-US" dirty="0"/>
          </a:p>
        </p:txBody>
      </p:sp>
      <p:sp>
        <p:nvSpPr>
          <p:cNvPr id="7" name="Rectangle 6">
            <a:extLst>
              <a:ext uri="{FF2B5EF4-FFF2-40B4-BE49-F238E27FC236}">
                <a16:creationId xmlns:a16="http://schemas.microsoft.com/office/drawing/2014/main" id="{E1E18F84-5FEA-BF4F-6A37-184A341215B4}"/>
              </a:ext>
            </a:extLst>
          </p:cNvPr>
          <p:cNvSpPr/>
          <p:nvPr/>
        </p:nvSpPr>
        <p:spPr>
          <a:xfrm>
            <a:off x="6962921" y="1938929"/>
            <a:ext cx="1864540" cy="2870174"/>
          </a:xfrm>
          <a:prstGeom prst="rect">
            <a:avLst/>
          </a:prstGeom>
          <a:solidFill>
            <a:srgbClr val="E7ECF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2776"/>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3124740-A532-EF76-5E52-0BD589CBCD3B}"/>
              </a:ext>
            </a:extLst>
          </p:cNvPr>
          <p:cNvSpPr/>
          <p:nvPr/>
        </p:nvSpPr>
        <p:spPr>
          <a:xfrm>
            <a:off x="6962921" y="1638050"/>
            <a:ext cx="1864536" cy="309066"/>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     </a:t>
            </a:r>
            <a:r>
              <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KEY TAKEAWAYS</a:t>
            </a:r>
            <a:endParaRPr kumimoji="0" lang="en-US" sz="110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sp>
        <p:nvSpPr>
          <p:cNvPr id="9" name="TextBox 8">
            <a:extLst>
              <a:ext uri="{FF2B5EF4-FFF2-40B4-BE49-F238E27FC236}">
                <a16:creationId xmlns:a16="http://schemas.microsoft.com/office/drawing/2014/main" id="{7CC81B44-83D6-9A2F-A7AE-49E6FC90EAB2}"/>
              </a:ext>
            </a:extLst>
          </p:cNvPr>
          <p:cNvSpPr txBox="1"/>
          <p:nvPr/>
        </p:nvSpPr>
        <p:spPr>
          <a:xfrm>
            <a:off x="6969594" y="1971658"/>
            <a:ext cx="1857863" cy="3000821"/>
          </a:xfrm>
          <a:prstGeom prst="rect">
            <a:avLst/>
          </a:prstGeom>
          <a:noFill/>
        </p:spPr>
        <p:txBody>
          <a:bodyPr wrap="square" rtlCol="0">
            <a:spAutoFit/>
          </a:bodyPr>
          <a:lstStyle/>
          <a:p>
            <a:pPr marL="171450" indent="-171450">
              <a:buFont typeface="Wingdings" panose="05000000000000000000" pitchFamily="2" charset="2"/>
              <a:buChar char="§"/>
            </a:pPr>
            <a:r>
              <a:rPr lang="en-GB" sz="700" dirty="0"/>
              <a:t>There is a very high candidate supply in relation to demand, with 340 suitable candidates per job advertisement.</a:t>
            </a:r>
          </a:p>
          <a:p>
            <a:pPr marL="171450" indent="-171450">
              <a:buFont typeface="Wingdings" panose="05000000000000000000" pitchFamily="2" charset="2"/>
              <a:buChar char="§"/>
            </a:pPr>
            <a:endParaRPr lang="en-GB" sz="700" dirty="0"/>
          </a:p>
          <a:p>
            <a:pPr marL="171450" indent="-171450">
              <a:buFont typeface="Wingdings" panose="05000000000000000000" pitchFamily="2" charset="2"/>
              <a:buChar char="§"/>
            </a:pPr>
            <a:r>
              <a:rPr lang="en-GB" sz="700" dirty="0"/>
              <a:t>The talent pool for Credit Manager within a 50-mile radius of Durham </a:t>
            </a:r>
            <a:r>
              <a:rPr lang="en-US" sz="700" dirty="0"/>
              <a:t>exhibits low ethnic diversity, with White ethnicity comprising over 92% and Asian and Other ethnicities making less than 8% of the total talent pool</a:t>
            </a:r>
          </a:p>
          <a:p>
            <a:pPr marL="171450" indent="-171450">
              <a:buFont typeface="Wingdings" panose="05000000000000000000" pitchFamily="2" charset="2"/>
              <a:buChar char="§"/>
            </a:pPr>
            <a:endParaRPr lang="en-US" sz="700" dirty="0"/>
          </a:p>
          <a:p>
            <a:pPr marL="171450" indent="-171450">
              <a:buFont typeface="Wingdings" panose="05000000000000000000" pitchFamily="2" charset="2"/>
              <a:buChar char="§"/>
            </a:pPr>
            <a:r>
              <a:rPr lang="en-GB" sz="700" dirty="0"/>
              <a:t>The talent pool’s </a:t>
            </a:r>
            <a:r>
              <a:rPr lang="en-US" sz="700" dirty="0"/>
              <a:t>gender distribution is predominantly male </a:t>
            </a:r>
            <a:r>
              <a:rPr lang="en-GB" sz="700" dirty="0"/>
              <a:t>population with 44% of the total talent pool being female</a:t>
            </a:r>
          </a:p>
          <a:p>
            <a:pPr marL="171450" indent="-171450">
              <a:buFont typeface="Wingdings" panose="05000000000000000000" pitchFamily="2" charset="2"/>
              <a:buChar char="§"/>
            </a:pPr>
            <a:endParaRPr lang="en-GB" sz="700" dirty="0"/>
          </a:p>
          <a:p>
            <a:pPr marL="171450" indent="-171450">
              <a:buFont typeface="Wingdings" panose="05000000000000000000" pitchFamily="2" charset="2"/>
              <a:buChar char="§"/>
            </a:pPr>
            <a:r>
              <a:rPr lang="en-GB" sz="700" dirty="0"/>
              <a:t>69% of the talent pool have 8+ years of experience, so it is to be expected that this percentage of the talent pool would expect pay in the upper quartile.</a:t>
            </a:r>
            <a:r>
              <a:rPr lang="en-US" sz="700" dirty="0"/>
              <a:t>​The talent pool is experienced. Only 15% of the total talent pool has less than 3 years of experience</a:t>
            </a:r>
            <a:endParaRPr lang="en-GB" sz="700" dirty="0"/>
          </a:p>
          <a:p>
            <a:pPr marL="171450" indent="-171450">
              <a:buFont typeface="Wingdings" panose="05000000000000000000" pitchFamily="2" charset="2"/>
              <a:buChar char="§"/>
            </a:pPr>
            <a:endParaRPr lang="en-GB" sz="700" dirty="0"/>
          </a:p>
        </p:txBody>
      </p:sp>
      <p:pic>
        <p:nvPicPr>
          <p:cNvPr id="11" name="Graphic 10" descr="Business Growth outline">
            <a:extLst>
              <a:ext uri="{FF2B5EF4-FFF2-40B4-BE49-F238E27FC236}">
                <a16:creationId xmlns:a16="http://schemas.microsoft.com/office/drawing/2014/main" id="{970F7394-1CEF-6B08-CDC2-E05DB8780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4689" y="1611818"/>
            <a:ext cx="351064" cy="351064"/>
          </a:xfrm>
          <a:prstGeom prst="rect">
            <a:avLst/>
          </a:prstGeom>
        </p:spPr>
      </p:pic>
      <p:pic>
        <p:nvPicPr>
          <p:cNvPr id="16" name="Graphic 15" descr="Group with solid fill">
            <a:extLst>
              <a:ext uri="{FF2B5EF4-FFF2-40B4-BE49-F238E27FC236}">
                <a16:creationId xmlns:a16="http://schemas.microsoft.com/office/drawing/2014/main" id="{A637442B-0C94-6BBE-1117-0C294CE7E9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549" y="1220801"/>
            <a:ext cx="460583" cy="460583"/>
          </a:xfrm>
          <a:prstGeom prst="rect">
            <a:avLst/>
          </a:prstGeom>
        </p:spPr>
      </p:pic>
      <p:pic>
        <p:nvPicPr>
          <p:cNvPr id="18" name="Graphic 17" descr="Briefcase with solid fill">
            <a:extLst>
              <a:ext uri="{FF2B5EF4-FFF2-40B4-BE49-F238E27FC236}">
                <a16:creationId xmlns:a16="http://schemas.microsoft.com/office/drawing/2014/main" id="{5FFA72F3-B02C-EB05-51CD-736C6F2C01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1652" y="1261408"/>
            <a:ext cx="382907" cy="382907"/>
          </a:xfrm>
          <a:prstGeom prst="rect">
            <a:avLst/>
          </a:prstGeom>
        </p:spPr>
      </p:pic>
      <p:grpSp>
        <p:nvGrpSpPr>
          <p:cNvPr id="30" name="Group 29">
            <a:extLst>
              <a:ext uri="{FF2B5EF4-FFF2-40B4-BE49-F238E27FC236}">
                <a16:creationId xmlns:a16="http://schemas.microsoft.com/office/drawing/2014/main" id="{C7369173-1AC1-33E7-B882-0EAD214CB603}"/>
              </a:ext>
            </a:extLst>
          </p:cNvPr>
          <p:cNvGrpSpPr/>
          <p:nvPr/>
        </p:nvGrpSpPr>
        <p:grpSpPr>
          <a:xfrm>
            <a:off x="4977684" y="3182244"/>
            <a:ext cx="1864540" cy="1627856"/>
            <a:chOff x="4268537" y="1860603"/>
            <a:chExt cx="2189413" cy="1627856"/>
          </a:xfrm>
        </p:grpSpPr>
        <p:sp>
          <p:nvSpPr>
            <p:cNvPr id="27" name="Rectangle 26">
              <a:extLst>
                <a:ext uri="{FF2B5EF4-FFF2-40B4-BE49-F238E27FC236}">
                  <a16:creationId xmlns:a16="http://schemas.microsoft.com/office/drawing/2014/main" id="{16C3B1AF-C933-273D-F90B-6692EA15335D}"/>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2776"/>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57FDA151-1C4A-B65C-9113-5ADADD820EE0}"/>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lang="en-US" sz="1050" b="1" kern="0" dirty="0">
                  <a:solidFill>
                    <a:srgbClr val="FFFFFF"/>
                  </a:solidFill>
                  <a:latin typeface="Arial" panose="020B0604020202020204"/>
                  <a:cs typeface="Calibri" panose="020F0502020204030204" pitchFamily="34" charset="0"/>
                </a:rPr>
                <a:t>EXPERIENCE</a:t>
              </a:r>
              <a:endPar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grpSp>
      <p:grpSp>
        <p:nvGrpSpPr>
          <p:cNvPr id="31" name="Group 30">
            <a:extLst>
              <a:ext uri="{FF2B5EF4-FFF2-40B4-BE49-F238E27FC236}">
                <a16:creationId xmlns:a16="http://schemas.microsoft.com/office/drawing/2014/main" id="{0CE366E1-4A34-53D3-73F1-2C700A96C0F4}"/>
              </a:ext>
            </a:extLst>
          </p:cNvPr>
          <p:cNvGrpSpPr/>
          <p:nvPr/>
        </p:nvGrpSpPr>
        <p:grpSpPr>
          <a:xfrm>
            <a:off x="2475531" y="3178351"/>
            <a:ext cx="2389309" cy="1627856"/>
            <a:chOff x="4268537" y="1860603"/>
            <a:chExt cx="2189413" cy="1627856"/>
          </a:xfrm>
        </p:grpSpPr>
        <p:sp>
          <p:nvSpPr>
            <p:cNvPr id="32" name="Rectangle 31">
              <a:extLst>
                <a:ext uri="{FF2B5EF4-FFF2-40B4-BE49-F238E27FC236}">
                  <a16:creationId xmlns:a16="http://schemas.microsoft.com/office/drawing/2014/main" id="{750BD04B-B4DD-3579-7F49-AEEFFF3AEE70}"/>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2776"/>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A9D3165C-99C9-9825-81DA-CBA4B6B088F7}"/>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lang="en-US" sz="1050" b="1" kern="0" dirty="0">
                  <a:solidFill>
                    <a:srgbClr val="FFFFFF"/>
                  </a:solidFill>
                  <a:latin typeface="Arial" panose="020B0604020202020204"/>
                  <a:cs typeface="Calibri" panose="020F0502020204030204" pitchFamily="34" charset="0"/>
                </a:rPr>
                <a:t>ETHNICITY</a:t>
              </a:r>
              <a:endPar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grpSp>
      <p:grpSp>
        <p:nvGrpSpPr>
          <p:cNvPr id="34" name="Group 33">
            <a:extLst>
              <a:ext uri="{FF2B5EF4-FFF2-40B4-BE49-F238E27FC236}">
                <a16:creationId xmlns:a16="http://schemas.microsoft.com/office/drawing/2014/main" id="{A51DF809-E646-0670-C481-DE6FDA31E7AE}"/>
              </a:ext>
            </a:extLst>
          </p:cNvPr>
          <p:cNvGrpSpPr/>
          <p:nvPr/>
        </p:nvGrpSpPr>
        <p:grpSpPr>
          <a:xfrm>
            <a:off x="250817" y="3183336"/>
            <a:ext cx="2135537" cy="1627856"/>
            <a:chOff x="4268537" y="1860603"/>
            <a:chExt cx="2189413" cy="1627856"/>
          </a:xfrm>
        </p:grpSpPr>
        <p:sp>
          <p:nvSpPr>
            <p:cNvPr id="35" name="Rectangle 34">
              <a:extLst>
                <a:ext uri="{FF2B5EF4-FFF2-40B4-BE49-F238E27FC236}">
                  <a16:creationId xmlns:a16="http://schemas.microsoft.com/office/drawing/2014/main" id="{709CE1B9-1BA4-46B8-C2EA-38ACA16EAAA4}"/>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2776"/>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5883369D-2D11-8BFE-45BC-09C71CE87E5C}"/>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lang="en-US" sz="1050" b="1" kern="0" dirty="0">
                  <a:solidFill>
                    <a:srgbClr val="FFFFFF"/>
                  </a:solidFill>
                  <a:latin typeface="Arial" panose="020B0604020202020204"/>
                  <a:cs typeface="Calibri" panose="020F0502020204030204" pitchFamily="34" charset="0"/>
                </a:rPr>
                <a:t>GENDER</a:t>
              </a:r>
              <a:endPar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grpSp>
      <p:sp>
        <p:nvSpPr>
          <p:cNvPr id="37" name="Rectangle 36">
            <a:extLst>
              <a:ext uri="{FF2B5EF4-FFF2-40B4-BE49-F238E27FC236}">
                <a16:creationId xmlns:a16="http://schemas.microsoft.com/office/drawing/2014/main" id="{4C548EF6-B0B2-E539-2227-B0D6E47A66A1}"/>
              </a:ext>
            </a:extLst>
          </p:cNvPr>
          <p:cNvSpPr/>
          <p:nvPr/>
        </p:nvSpPr>
        <p:spPr>
          <a:xfrm>
            <a:off x="267328" y="1639450"/>
            <a:ext cx="1390931" cy="481343"/>
          </a:xfrm>
          <a:prstGeom prst="rect">
            <a:avLst/>
          </a:prstGeom>
          <a:solidFill>
            <a:srgbClr val="002060"/>
          </a:solidFill>
          <a:ln w="12700">
            <a:solidFill>
              <a:srgbClr val="002060"/>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SUPPLY COUNT</a:t>
            </a:r>
          </a:p>
          <a:p>
            <a:pPr marL="0" marR="0" lvl="0" indent="0" algn="r" defTabSz="457051" rtl="0" eaLnBrk="1" fontAlgn="auto" latinLnBrk="0" hangingPunct="1">
              <a:lnSpc>
                <a:spcPct val="100000"/>
              </a:lnSpc>
              <a:spcBef>
                <a:spcPts val="0"/>
              </a:spcBef>
              <a:spcAft>
                <a:spcPts val="0"/>
              </a:spcAft>
              <a:buClrTx/>
              <a:buSzTx/>
              <a:buFontTx/>
              <a:buNone/>
              <a:tabLst/>
              <a:defRPr/>
            </a:pPr>
            <a:r>
              <a:rPr lang="en-US" sz="1800" b="1" kern="0" dirty="0">
                <a:solidFill>
                  <a:srgbClr val="FFFFFF"/>
                </a:solidFill>
                <a:latin typeface="Arial" panose="020B0604020202020204"/>
                <a:cs typeface="Calibri" panose="020F0502020204030204" pitchFamily="34" charset="0"/>
              </a:rPr>
              <a:t>680</a:t>
            </a:r>
            <a:endParaRPr kumimoji="0" lang="en-US" sz="180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sp>
        <p:nvSpPr>
          <p:cNvPr id="38" name="Rectangle 37">
            <a:extLst>
              <a:ext uri="{FF2B5EF4-FFF2-40B4-BE49-F238E27FC236}">
                <a16:creationId xmlns:a16="http://schemas.microsoft.com/office/drawing/2014/main" id="{D1A98756-30C6-48CB-2646-29C0E35BE2C4}"/>
              </a:ext>
            </a:extLst>
          </p:cNvPr>
          <p:cNvSpPr/>
          <p:nvPr/>
        </p:nvSpPr>
        <p:spPr>
          <a:xfrm>
            <a:off x="1813763" y="1638050"/>
            <a:ext cx="1390931" cy="482743"/>
          </a:xfrm>
          <a:prstGeom prst="rect">
            <a:avLst/>
          </a:prstGeom>
          <a:solidFill>
            <a:srgbClr val="002060"/>
          </a:solidFill>
          <a:ln w="12700">
            <a:solidFill>
              <a:srgbClr val="002060"/>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LIVE JOB COUNT</a:t>
            </a:r>
          </a:p>
          <a:p>
            <a:pPr marL="0" marR="0" lvl="0" indent="0" algn="r" defTabSz="457051" rtl="0" eaLnBrk="1" fontAlgn="auto" latinLnBrk="0" hangingPunct="1">
              <a:lnSpc>
                <a:spcPct val="100000"/>
              </a:lnSpc>
              <a:spcBef>
                <a:spcPts val="0"/>
              </a:spcBef>
              <a:spcAft>
                <a:spcPts val="0"/>
              </a:spcAft>
              <a:buClrTx/>
              <a:buSzTx/>
              <a:buFontTx/>
              <a:buNone/>
              <a:tabLst/>
              <a:defRPr/>
            </a:pPr>
            <a:r>
              <a:rPr lang="en-US" sz="1800" b="1" kern="0" dirty="0">
                <a:solidFill>
                  <a:srgbClr val="FFFFFF"/>
                </a:solidFill>
                <a:latin typeface="Arial" panose="020B0604020202020204"/>
                <a:cs typeface="Calibri" panose="020F0502020204030204" pitchFamily="34" charset="0"/>
              </a:rPr>
              <a:t>2</a:t>
            </a:r>
            <a:endParaRPr kumimoji="0" lang="en-US" sz="180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sp>
        <p:nvSpPr>
          <p:cNvPr id="2" name="Rectangle 1">
            <a:extLst>
              <a:ext uri="{FF2B5EF4-FFF2-40B4-BE49-F238E27FC236}">
                <a16:creationId xmlns:a16="http://schemas.microsoft.com/office/drawing/2014/main" id="{88696AB3-AF2C-1F4B-F16F-49EC87A6157F}"/>
              </a:ext>
            </a:extLst>
          </p:cNvPr>
          <p:cNvSpPr/>
          <p:nvPr/>
        </p:nvSpPr>
        <p:spPr>
          <a:xfrm>
            <a:off x="250825" y="2356039"/>
            <a:ext cx="2953869" cy="666669"/>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CANDIDATE SUPPLY RELATIVE TO DEMAND</a:t>
            </a:r>
          </a:p>
        </p:txBody>
      </p:sp>
      <p:sp>
        <p:nvSpPr>
          <p:cNvPr id="12" name="TextBox 11">
            <a:extLst>
              <a:ext uri="{FF2B5EF4-FFF2-40B4-BE49-F238E27FC236}">
                <a16:creationId xmlns:a16="http://schemas.microsoft.com/office/drawing/2014/main" id="{6BA226A3-3C07-49A5-8EAC-6C52EFCE2EF4}"/>
              </a:ext>
            </a:extLst>
          </p:cNvPr>
          <p:cNvSpPr txBox="1"/>
          <p:nvPr/>
        </p:nvSpPr>
        <p:spPr>
          <a:xfrm>
            <a:off x="2552775" y="2641155"/>
            <a:ext cx="651920" cy="369332"/>
          </a:xfrm>
          <a:prstGeom prst="rect">
            <a:avLst/>
          </a:prstGeom>
          <a:noFill/>
        </p:spPr>
        <p:txBody>
          <a:bodyPr wrap="square" rtlCol="0">
            <a:spAutoFit/>
          </a:bodyPr>
          <a:lstStyle/>
          <a:p>
            <a:pPr algn="r"/>
            <a:r>
              <a:rPr lang="en-US" sz="1800" b="1" dirty="0">
                <a:solidFill>
                  <a:schemeClr val="bg2"/>
                </a:solidFill>
              </a:rPr>
              <a:t>3</a:t>
            </a:r>
            <a:r>
              <a:rPr lang="en-GB" sz="1800" b="1" dirty="0">
                <a:solidFill>
                  <a:schemeClr val="bg2"/>
                </a:solidFill>
              </a:rPr>
              <a:t>40</a:t>
            </a:r>
          </a:p>
        </p:txBody>
      </p:sp>
      <p:grpSp>
        <p:nvGrpSpPr>
          <p:cNvPr id="13" name="Group 12">
            <a:extLst>
              <a:ext uri="{FF2B5EF4-FFF2-40B4-BE49-F238E27FC236}">
                <a16:creationId xmlns:a16="http://schemas.microsoft.com/office/drawing/2014/main" id="{EA03F684-1DF5-2B95-556C-A0C7D2C8BAC4}"/>
              </a:ext>
            </a:extLst>
          </p:cNvPr>
          <p:cNvGrpSpPr/>
          <p:nvPr/>
        </p:nvGrpSpPr>
        <p:grpSpPr>
          <a:xfrm>
            <a:off x="3325391" y="1638050"/>
            <a:ext cx="3516833" cy="1384657"/>
            <a:chOff x="4268537" y="1860603"/>
            <a:chExt cx="2189413" cy="1627856"/>
          </a:xfrm>
        </p:grpSpPr>
        <p:sp>
          <p:nvSpPr>
            <p:cNvPr id="15" name="Rectangle 14">
              <a:extLst>
                <a:ext uri="{FF2B5EF4-FFF2-40B4-BE49-F238E27FC236}">
                  <a16:creationId xmlns:a16="http://schemas.microsoft.com/office/drawing/2014/main" id="{3F10069F-68B0-E1BD-C78B-F248D3E79210}"/>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2776"/>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76C4CE88-4515-4AFF-BF1E-F9B3D76E0260}"/>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SALARY EXPECTATIONS</a:t>
              </a:r>
            </a:p>
          </p:txBody>
        </p:sp>
      </p:grpSp>
      <p:pic>
        <p:nvPicPr>
          <p:cNvPr id="19" name="Graphic 18" descr="Coins with solid fill">
            <a:extLst>
              <a:ext uri="{FF2B5EF4-FFF2-40B4-BE49-F238E27FC236}">
                <a16:creationId xmlns:a16="http://schemas.microsoft.com/office/drawing/2014/main" id="{E0811BF0-1D18-EBD8-7DAF-0385D23168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24803" y="1279467"/>
            <a:ext cx="380614" cy="380614"/>
          </a:xfrm>
          <a:prstGeom prst="rect">
            <a:avLst/>
          </a:prstGeom>
        </p:spPr>
      </p:pic>
      <p:grpSp>
        <p:nvGrpSpPr>
          <p:cNvPr id="43" name="Group 42">
            <a:extLst>
              <a:ext uri="{FF2B5EF4-FFF2-40B4-BE49-F238E27FC236}">
                <a16:creationId xmlns:a16="http://schemas.microsoft.com/office/drawing/2014/main" id="{733E3218-B7FD-AE99-541E-5892E2EF5ADD}"/>
              </a:ext>
            </a:extLst>
          </p:cNvPr>
          <p:cNvGrpSpPr/>
          <p:nvPr/>
        </p:nvGrpSpPr>
        <p:grpSpPr>
          <a:xfrm>
            <a:off x="297334" y="2706391"/>
            <a:ext cx="1972737" cy="259063"/>
            <a:chOff x="297334" y="2706391"/>
            <a:chExt cx="1972737" cy="259063"/>
          </a:xfrm>
        </p:grpSpPr>
        <p:grpSp>
          <p:nvGrpSpPr>
            <p:cNvPr id="23" name="Group 22">
              <a:extLst>
                <a:ext uri="{FF2B5EF4-FFF2-40B4-BE49-F238E27FC236}">
                  <a16:creationId xmlns:a16="http://schemas.microsoft.com/office/drawing/2014/main" id="{6C7AC21B-34DE-F463-4330-22D666B32CDA}"/>
                </a:ext>
              </a:extLst>
            </p:cNvPr>
            <p:cNvGrpSpPr/>
            <p:nvPr/>
          </p:nvGrpSpPr>
          <p:grpSpPr>
            <a:xfrm>
              <a:off x="350430" y="2739055"/>
              <a:ext cx="1824129" cy="226399"/>
              <a:chOff x="9038628" y="2470955"/>
              <a:chExt cx="2531853" cy="502920"/>
            </a:xfrm>
          </p:grpSpPr>
          <p:sp>
            <p:nvSpPr>
              <p:cNvPr id="25" name="Rectangle 24">
                <a:extLst>
                  <a:ext uri="{FF2B5EF4-FFF2-40B4-BE49-F238E27FC236}">
                    <a16:creationId xmlns:a16="http://schemas.microsoft.com/office/drawing/2014/main" id="{AB40A824-E277-5941-4647-82783D8B13E8}"/>
                  </a:ext>
                </a:extLst>
              </p:cNvPr>
              <p:cNvSpPr/>
              <p:nvPr/>
            </p:nvSpPr>
            <p:spPr>
              <a:xfrm>
                <a:off x="9038628" y="2470955"/>
                <a:ext cx="2531853" cy="501041"/>
              </a:xfrm>
              <a:prstGeom prst="rect">
                <a:avLst/>
              </a:prstGeom>
              <a:gradFill>
                <a:gsLst>
                  <a:gs pos="40000">
                    <a:schemeClr val="accent3"/>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1200" dirty="0">
                    <a:solidFill>
                      <a:schemeClr val="tx1"/>
                    </a:solidFill>
                    <a:latin typeface="Honeywell Sans Web" panose="02010503040101060203" pitchFamily="2" charset="0"/>
                  </a:rPr>
                  <a:t>	      </a:t>
                </a:r>
                <a:endParaRPr lang="en-US" sz="1200" dirty="0">
                  <a:solidFill>
                    <a:schemeClr val="bg1"/>
                  </a:solidFill>
                  <a:latin typeface="Honeywell Sans Web" panose="02010503040101060203" pitchFamily="2" charset="0"/>
                </a:endParaRPr>
              </a:p>
            </p:txBody>
          </p:sp>
          <p:cxnSp>
            <p:nvCxnSpPr>
              <p:cNvPr id="26" name="Straight Connector 25">
                <a:extLst>
                  <a:ext uri="{FF2B5EF4-FFF2-40B4-BE49-F238E27FC236}">
                    <a16:creationId xmlns:a16="http://schemas.microsoft.com/office/drawing/2014/main" id="{A7EAF518-4097-1131-78E7-13D40F32E8D9}"/>
                  </a:ext>
                </a:extLst>
              </p:cNvPr>
              <p:cNvCxnSpPr>
                <a:cxnSpLocks/>
              </p:cNvCxnSpPr>
              <p:nvPr/>
            </p:nvCxnSpPr>
            <p:spPr>
              <a:xfrm>
                <a:off x="9542349" y="2470955"/>
                <a:ext cx="0" cy="50104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21A73-4E31-2B97-9973-D65E65A681AE}"/>
                  </a:ext>
                </a:extLst>
              </p:cNvPr>
              <p:cNvCxnSpPr/>
              <p:nvPr/>
            </p:nvCxnSpPr>
            <p:spPr>
              <a:xfrm>
                <a:off x="11070882" y="2470955"/>
                <a:ext cx="0" cy="50292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993C46-B1D8-5A3B-2BBE-0E69D972535F}"/>
                  </a:ext>
                </a:extLst>
              </p:cNvPr>
              <p:cNvCxnSpPr>
                <a:cxnSpLocks/>
              </p:cNvCxnSpPr>
              <p:nvPr/>
            </p:nvCxnSpPr>
            <p:spPr>
              <a:xfrm>
                <a:off x="10571434" y="2470955"/>
                <a:ext cx="0" cy="50104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1576EBD-39A1-850B-EC16-8313BC6237D8}"/>
                  </a:ext>
                </a:extLst>
              </p:cNvPr>
              <p:cNvCxnSpPr>
                <a:cxnSpLocks/>
              </p:cNvCxnSpPr>
              <p:nvPr/>
            </p:nvCxnSpPr>
            <p:spPr>
              <a:xfrm flipH="1">
                <a:off x="10046328" y="2470955"/>
                <a:ext cx="1" cy="50104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4A214E81-6664-38BC-12F4-469421ECBF7D}"/>
                </a:ext>
              </a:extLst>
            </p:cNvPr>
            <p:cNvSpPr txBox="1"/>
            <p:nvPr/>
          </p:nvSpPr>
          <p:spPr>
            <a:xfrm>
              <a:off x="297334" y="2706391"/>
              <a:ext cx="488731" cy="200055"/>
            </a:xfrm>
            <a:prstGeom prst="rect">
              <a:avLst/>
            </a:prstGeom>
            <a:noFill/>
          </p:spPr>
          <p:txBody>
            <a:bodyPr wrap="square" rtlCol="0">
              <a:spAutoFit/>
            </a:bodyPr>
            <a:lstStyle/>
            <a:p>
              <a:r>
                <a:rPr lang="en-GB" sz="700" dirty="0"/>
                <a:t>Low</a:t>
              </a:r>
            </a:p>
          </p:txBody>
        </p:sp>
        <p:sp>
          <p:nvSpPr>
            <p:cNvPr id="42" name="TextBox 41">
              <a:extLst>
                <a:ext uri="{FF2B5EF4-FFF2-40B4-BE49-F238E27FC236}">
                  <a16:creationId xmlns:a16="http://schemas.microsoft.com/office/drawing/2014/main" id="{AB9D46F8-E95B-A777-23B8-9A79D9C41EDA}"/>
                </a:ext>
              </a:extLst>
            </p:cNvPr>
            <p:cNvSpPr txBox="1"/>
            <p:nvPr/>
          </p:nvSpPr>
          <p:spPr>
            <a:xfrm>
              <a:off x="1781340" y="2706391"/>
              <a:ext cx="488731" cy="200055"/>
            </a:xfrm>
            <a:prstGeom prst="rect">
              <a:avLst/>
            </a:prstGeom>
            <a:noFill/>
          </p:spPr>
          <p:txBody>
            <a:bodyPr wrap="square" rtlCol="0">
              <a:spAutoFit/>
            </a:bodyPr>
            <a:lstStyle/>
            <a:p>
              <a:r>
                <a:rPr lang="en-GB" sz="700" dirty="0"/>
                <a:t>High</a:t>
              </a:r>
            </a:p>
          </p:txBody>
        </p:sp>
      </p:grpSp>
      <p:sp>
        <p:nvSpPr>
          <p:cNvPr id="45" name="Pentagon 43">
            <a:extLst>
              <a:ext uri="{FF2B5EF4-FFF2-40B4-BE49-F238E27FC236}">
                <a16:creationId xmlns:a16="http://schemas.microsoft.com/office/drawing/2014/main" id="{D7556460-B0A5-182F-A9CF-E9B5B80D4184}"/>
              </a:ext>
            </a:extLst>
          </p:cNvPr>
          <p:cNvSpPr/>
          <p:nvPr/>
        </p:nvSpPr>
        <p:spPr>
          <a:xfrm rot="16200000">
            <a:off x="2064038" y="2943308"/>
            <a:ext cx="96647" cy="5798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7517">
              <a:defRPr/>
            </a:pPr>
            <a:endParaRPr lang="en-US" sz="1038" dirty="0">
              <a:solidFill>
                <a:schemeClr val="tx1"/>
              </a:solidFill>
              <a:latin typeface="Honeywell Sans Web" panose="02010503040101060203" pitchFamily="2" charset="0"/>
            </a:endParaRPr>
          </a:p>
        </p:txBody>
      </p:sp>
      <p:graphicFrame>
        <p:nvGraphicFramePr>
          <p:cNvPr id="3" name="Chart 2">
            <a:extLst>
              <a:ext uri="{FF2B5EF4-FFF2-40B4-BE49-F238E27FC236}">
                <a16:creationId xmlns:a16="http://schemas.microsoft.com/office/drawing/2014/main" id="{95B61EF4-953E-C592-E85D-224FD4A702C0}"/>
              </a:ext>
            </a:extLst>
          </p:cNvPr>
          <p:cNvGraphicFramePr>
            <a:graphicFrameLocks/>
          </p:cNvGraphicFramePr>
          <p:nvPr/>
        </p:nvGraphicFramePr>
        <p:xfrm>
          <a:off x="38050" y="3315181"/>
          <a:ext cx="2535744" cy="160567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7" name="Chart 46">
            <a:extLst>
              <a:ext uri="{FF2B5EF4-FFF2-40B4-BE49-F238E27FC236}">
                <a16:creationId xmlns:a16="http://schemas.microsoft.com/office/drawing/2014/main" id="{A3637B48-AEEB-9C9F-6C43-392EED36AAB6}"/>
              </a:ext>
            </a:extLst>
          </p:cNvPr>
          <p:cNvGraphicFramePr>
            <a:graphicFrameLocks/>
          </p:cNvGraphicFramePr>
          <p:nvPr/>
        </p:nvGraphicFramePr>
        <p:xfrm>
          <a:off x="4881039" y="3539488"/>
          <a:ext cx="2081882" cy="12739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8" name="Chart 47">
            <a:extLst>
              <a:ext uri="{FF2B5EF4-FFF2-40B4-BE49-F238E27FC236}">
                <a16:creationId xmlns:a16="http://schemas.microsoft.com/office/drawing/2014/main" id="{D4806F59-8933-06B1-D23D-C07187E9DBBA}"/>
              </a:ext>
            </a:extLst>
          </p:cNvPr>
          <p:cNvGraphicFramePr>
            <a:graphicFrameLocks/>
          </p:cNvGraphicFramePr>
          <p:nvPr/>
        </p:nvGraphicFramePr>
        <p:xfrm>
          <a:off x="3304299" y="1774766"/>
          <a:ext cx="3425372" cy="131921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Chart 19">
            <a:extLst>
              <a:ext uri="{FF2B5EF4-FFF2-40B4-BE49-F238E27FC236}">
                <a16:creationId xmlns:a16="http://schemas.microsoft.com/office/drawing/2014/main" id="{8408B177-3429-1BC9-3E32-B40575E867D1}"/>
              </a:ext>
            </a:extLst>
          </p:cNvPr>
          <p:cNvGraphicFramePr>
            <a:graphicFrameLocks/>
          </p:cNvGraphicFramePr>
          <p:nvPr/>
        </p:nvGraphicFramePr>
        <p:xfrm>
          <a:off x="2331606" y="3532076"/>
          <a:ext cx="2535743" cy="1411350"/>
        </p:xfrm>
        <a:graphic>
          <a:graphicData uri="http://schemas.openxmlformats.org/drawingml/2006/chart">
            <c:chart xmlns:c="http://schemas.openxmlformats.org/drawingml/2006/chart" xmlns:r="http://schemas.openxmlformats.org/officeDocument/2006/relationships" r:id="rId14"/>
          </a:graphicData>
        </a:graphic>
      </p:graphicFrame>
      <p:sp>
        <p:nvSpPr>
          <p:cNvPr id="21" name="TextBox 20">
            <a:extLst>
              <a:ext uri="{FF2B5EF4-FFF2-40B4-BE49-F238E27FC236}">
                <a16:creationId xmlns:a16="http://schemas.microsoft.com/office/drawing/2014/main" id="{E899D4C8-AC80-4572-22E4-9CBAD91DC372}"/>
              </a:ext>
            </a:extLst>
          </p:cNvPr>
          <p:cNvSpPr txBox="1"/>
          <p:nvPr/>
        </p:nvSpPr>
        <p:spPr>
          <a:xfrm>
            <a:off x="1061241" y="3958029"/>
            <a:ext cx="489362" cy="200055"/>
          </a:xfrm>
          <a:prstGeom prst="rect">
            <a:avLst/>
          </a:prstGeom>
          <a:noFill/>
        </p:spPr>
        <p:txBody>
          <a:bodyPr wrap="square" rtlCol="0">
            <a:spAutoFit/>
          </a:bodyPr>
          <a:lstStyle/>
          <a:p>
            <a:pPr algn="ctr"/>
            <a:r>
              <a:rPr lang="en-GB" sz="700" b="1" dirty="0">
                <a:solidFill>
                  <a:srgbClr val="007FA9"/>
                </a:solidFill>
              </a:rPr>
              <a:t>MALE</a:t>
            </a:r>
          </a:p>
        </p:txBody>
      </p:sp>
      <p:sp>
        <p:nvSpPr>
          <p:cNvPr id="24" name="TextBox 23">
            <a:extLst>
              <a:ext uri="{FF2B5EF4-FFF2-40B4-BE49-F238E27FC236}">
                <a16:creationId xmlns:a16="http://schemas.microsoft.com/office/drawing/2014/main" id="{D035494A-E675-ADD4-2327-A534A25A1308}"/>
              </a:ext>
            </a:extLst>
          </p:cNvPr>
          <p:cNvSpPr txBox="1"/>
          <p:nvPr/>
        </p:nvSpPr>
        <p:spPr>
          <a:xfrm>
            <a:off x="1033834" y="4402702"/>
            <a:ext cx="549729" cy="200055"/>
          </a:xfrm>
          <a:prstGeom prst="rect">
            <a:avLst/>
          </a:prstGeom>
          <a:noFill/>
        </p:spPr>
        <p:txBody>
          <a:bodyPr wrap="square" rtlCol="0">
            <a:spAutoFit/>
          </a:bodyPr>
          <a:lstStyle/>
          <a:p>
            <a:pPr algn="ctr"/>
            <a:r>
              <a:rPr lang="en-GB" sz="700" b="1" dirty="0">
                <a:solidFill>
                  <a:srgbClr val="00BFB3"/>
                </a:solidFill>
              </a:rPr>
              <a:t>FEMALE</a:t>
            </a:r>
          </a:p>
        </p:txBody>
      </p:sp>
    </p:spTree>
    <p:extLst>
      <p:ext uri="{BB962C8B-B14F-4D97-AF65-F5344CB8AC3E}">
        <p14:creationId xmlns:p14="http://schemas.microsoft.com/office/powerpoint/2010/main" val="155578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11EAB0-31A4-0F7F-8307-F62756BA3BE7}"/>
              </a:ext>
            </a:extLst>
          </p:cNvPr>
          <p:cNvSpPr>
            <a:spLocks noGrp="1"/>
          </p:cNvSpPr>
          <p:nvPr>
            <p:ph type="body" sz="quarter" idx="10"/>
          </p:nvPr>
        </p:nvSpPr>
        <p:spPr/>
        <p:txBody>
          <a:bodyPr/>
          <a:lstStyle/>
          <a:p>
            <a:r>
              <a:rPr lang="en-GB" dirty="0"/>
              <a:t>WELCOME</a:t>
            </a:r>
          </a:p>
        </p:txBody>
      </p:sp>
      <p:sp>
        <p:nvSpPr>
          <p:cNvPr id="8" name="Text Placeholder 7">
            <a:extLst>
              <a:ext uri="{FF2B5EF4-FFF2-40B4-BE49-F238E27FC236}">
                <a16:creationId xmlns:a16="http://schemas.microsoft.com/office/drawing/2014/main" id="{2101085D-70CE-000A-23B0-DF1A08350A07}"/>
              </a:ext>
            </a:extLst>
          </p:cNvPr>
          <p:cNvSpPr>
            <a:spLocks noGrp="1"/>
          </p:cNvSpPr>
          <p:nvPr>
            <p:ph type="body" sz="quarter" idx="16"/>
          </p:nvPr>
        </p:nvSpPr>
        <p:spPr>
          <a:xfrm>
            <a:off x="2744556" y="3068680"/>
            <a:ext cx="4011053" cy="528524"/>
          </a:xfrm>
        </p:spPr>
        <p:txBody>
          <a:bodyPr/>
          <a:lstStyle/>
          <a:p>
            <a:pPr algn="ctr"/>
            <a:r>
              <a:rPr lang="en-GB" sz="3200" b="1" dirty="0"/>
              <a:t>Andrea Morgan </a:t>
            </a:r>
          </a:p>
          <a:p>
            <a:pPr algn="ctr"/>
            <a:endParaRPr lang="en-GB" sz="3200" b="1" dirty="0"/>
          </a:p>
          <a:p>
            <a:pPr algn="ctr"/>
            <a:r>
              <a:rPr lang="en-GB" sz="1600" dirty="0"/>
              <a:t>Business Director, North-East Credit Management Specialist</a:t>
            </a:r>
          </a:p>
          <a:p>
            <a:pPr algn="ctr"/>
            <a:r>
              <a:rPr lang="en-GB" sz="1600" dirty="0"/>
              <a:t> Tel: 0191 564 1662</a:t>
            </a:r>
          </a:p>
          <a:p>
            <a:pPr algn="ctr"/>
            <a:r>
              <a:rPr lang="en-GB" sz="1600" dirty="0"/>
              <a:t>E: </a:t>
            </a:r>
            <a:r>
              <a:rPr lang="en-GB" sz="1600" dirty="0">
                <a:hlinkClick r:id="rId3"/>
              </a:rPr>
              <a:t>andrea.morgan@hays.com</a:t>
            </a:r>
            <a:endParaRPr lang="en-GB" sz="1600" dirty="0"/>
          </a:p>
          <a:p>
            <a:pPr algn="ctr"/>
            <a:r>
              <a:rPr lang="en-GB" sz="2000" dirty="0"/>
              <a:t> </a:t>
            </a:r>
          </a:p>
          <a:p>
            <a:pPr algn="ctr"/>
            <a:endParaRPr lang="en-GB" sz="2000" dirty="0"/>
          </a:p>
        </p:txBody>
      </p:sp>
      <p:pic>
        <p:nvPicPr>
          <p:cNvPr id="1026" name="Picture 2" descr="Andrea Morgan">
            <a:extLst>
              <a:ext uri="{FF2B5EF4-FFF2-40B4-BE49-F238E27FC236}">
                <a16:creationId xmlns:a16="http://schemas.microsoft.com/office/drawing/2014/main" id="{72B26B29-B085-9028-B58E-93AC2C71EAD0}"/>
              </a:ext>
            </a:extLst>
          </p:cNvPr>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l="4102" r="4102"/>
          <a:stretch>
            <a:fillRect/>
          </a:stretch>
        </p:blipFill>
        <p:spPr bwMode="auto">
          <a:xfrm>
            <a:off x="3514511" y="638175"/>
            <a:ext cx="2114978" cy="23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482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551C9E-2D87-535F-C62C-CD7F1F4D7D7A}"/>
              </a:ext>
            </a:extLst>
          </p:cNvPr>
          <p:cNvSpPr/>
          <p:nvPr/>
        </p:nvSpPr>
        <p:spPr>
          <a:xfrm>
            <a:off x="250824" y="1200411"/>
            <a:ext cx="7156584" cy="27432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4A8B1D0-C60E-858C-E175-091BC1440308}"/>
              </a:ext>
            </a:extLst>
          </p:cNvPr>
          <p:cNvSpPr>
            <a:spLocks noGrp="1"/>
          </p:cNvSpPr>
          <p:nvPr>
            <p:ph type="title"/>
          </p:nvPr>
        </p:nvSpPr>
        <p:spPr/>
        <p:txBody>
          <a:bodyPr/>
          <a:lstStyle/>
          <a:p>
            <a:r>
              <a:rPr lang="en-GB" b="1" dirty="0"/>
              <a:t>ASSOCIATED JOB TITLES</a:t>
            </a:r>
            <a:endParaRPr lang="en-GB" sz="1200" b="1" dirty="0"/>
          </a:p>
        </p:txBody>
      </p:sp>
      <p:sp>
        <p:nvSpPr>
          <p:cNvPr id="3" name="Footer Placeholder 2">
            <a:extLst>
              <a:ext uri="{FF2B5EF4-FFF2-40B4-BE49-F238E27FC236}">
                <a16:creationId xmlns:a16="http://schemas.microsoft.com/office/drawing/2014/main" id="{02381230-C0CC-8133-3593-76288E31826B}"/>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C71E074-7E43-CFD2-004E-FD8A95954E8A}"/>
              </a:ext>
            </a:extLst>
          </p:cNvPr>
          <p:cNvSpPr>
            <a:spLocks noGrp="1"/>
          </p:cNvSpPr>
          <p:nvPr>
            <p:ph type="sldNum" sz="quarter" idx="11"/>
          </p:nvPr>
        </p:nvSpPr>
        <p:spPr/>
        <p:txBody>
          <a:bodyPr/>
          <a:lstStyle/>
          <a:p>
            <a:fld id="{48F63A3B-78C7-47BE-AE5E-E10140E04643}" type="slidenum">
              <a:rPr lang="en-US" smtClean="0"/>
              <a:pPr/>
              <a:t>20</a:t>
            </a:fld>
            <a:endParaRPr lang="en-US" dirty="0"/>
          </a:p>
        </p:txBody>
      </p:sp>
      <p:graphicFrame>
        <p:nvGraphicFramePr>
          <p:cNvPr id="5" name="Table 6">
            <a:extLst>
              <a:ext uri="{FF2B5EF4-FFF2-40B4-BE49-F238E27FC236}">
                <a16:creationId xmlns:a16="http://schemas.microsoft.com/office/drawing/2014/main" id="{ACB402B2-1E51-45CF-6A53-77CF536AAD80}"/>
              </a:ext>
            </a:extLst>
          </p:cNvPr>
          <p:cNvGraphicFramePr>
            <a:graphicFrameLocks noGrp="1"/>
          </p:cNvGraphicFramePr>
          <p:nvPr/>
        </p:nvGraphicFramePr>
        <p:xfrm>
          <a:off x="1866118" y="1900685"/>
          <a:ext cx="5541290" cy="2186791"/>
        </p:xfrm>
        <a:graphic>
          <a:graphicData uri="http://schemas.openxmlformats.org/drawingml/2006/table">
            <a:tbl>
              <a:tblPr firstRow="1" bandRow="1">
                <a:tableStyleId>{5C22544A-7EE6-4342-B048-85BDC9FD1C3A}</a:tableStyleId>
              </a:tblPr>
              <a:tblGrid>
                <a:gridCol w="2770645">
                  <a:extLst>
                    <a:ext uri="{9D8B030D-6E8A-4147-A177-3AD203B41FA5}">
                      <a16:colId xmlns:a16="http://schemas.microsoft.com/office/drawing/2014/main" val="2586477611"/>
                    </a:ext>
                  </a:extLst>
                </a:gridCol>
                <a:gridCol w="2770645">
                  <a:extLst>
                    <a:ext uri="{9D8B030D-6E8A-4147-A177-3AD203B41FA5}">
                      <a16:colId xmlns:a16="http://schemas.microsoft.com/office/drawing/2014/main" val="2408613789"/>
                    </a:ext>
                  </a:extLst>
                </a:gridCol>
              </a:tblGrid>
              <a:tr h="288181">
                <a:tc gridSpan="2">
                  <a:txBody>
                    <a:bodyPr/>
                    <a:lstStyle/>
                    <a:p>
                      <a:pPr algn="ctr"/>
                      <a:r>
                        <a:rPr lang="en-GB" sz="1100" dirty="0"/>
                        <a:t>ALTERNATIVE JOB TITLES</a:t>
                      </a:r>
                    </a:p>
                  </a:txBody>
                  <a:tcPr anchor="ctr">
                    <a:solidFill>
                      <a:srgbClr val="002060"/>
                    </a:solidFill>
                  </a:tcPr>
                </a:tc>
                <a:tc hMerge="1">
                  <a:txBody>
                    <a:bodyPr/>
                    <a:lstStyle/>
                    <a:p>
                      <a:endParaRPr lang="en-GB"/>
                    </a:p>
                  </a:txBody>
                  <a:tcPr/>
                </a:tc>
                <a:extLst>
                  <a:ext uri="{0D108BD9-81ED-4DB2-BD59-A6C34878D82A}">
                    <a16:rowId xmlns:a16="http://schemas.microsoft.com/office/drawing/2014/main" val="919350236"/>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Credit Controller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Senior Collections Manager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Account Manager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Senior Credit Controller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Credit Manager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Senior Credit Analyst</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Senior Credit Controller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AR Manager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Collections Advisor</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Accounts Payable Manager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Collections Manager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Accounts Receivable Manager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Accounts Assistant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Credit Analyst</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2390447"/>
                  </a:ext>
                </a:extLst>
              </a:tr>
            </a:tbl>
          </a:graphicData>
        </a:graphic>
      </p:graphicFrame>
      <p:sp>
        <p:nvSpPr>
          <p:cNvPr id="6" name="Arrow: Bent-Up 5">
            <a:extLst>
              <a:ext uri="{FF2B5EF4-FFF2-40B4-BE49-F238E27FC236}">
                <a16:creationId xmlns:a16="http://schemas.microsoft.com/office/drawing/2014/main" id="{8743590A-006A-94C1-2662-D44AE94EADDE}"/>
              </a:ext>
            </a:extLst>
          </p:cNvPr>
          <p:cNvSpPr/>
          <p:nvPr/>
        </p:nvSpPr>
        <p:spPr>
          <a:xfrm rot="5400000">
            <a:off x="176370" y="1289371"/>
            <a:ext cx="1017016" cy="868108"/>
          </a:xfrm>
          <a:prstGeom prst="ben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descr="Group brainstorm with solid fill">
            <a:extLst>
              <a:ext uri="{FF2B5EF4-FFF2-40B4-BE49-F238E27FC236}">
                <a16:creationId xmlns:a16="http://schemas.microsoft.com/office/drawing/2014/main" id="{39520F03-4291-064D-E9B7-72CA9A78D2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3242" y="1723425"/>
            <a:ext cx="618565" cy="618565"/>
          </a:xfrm>
          <a:prstGeom prst="rect">
            <a:avLst/>
          </a:prstGeom>
        </p:spPr>
      </p:pic>
      <p:sp>
        <p:nvSpPr>
          <p:cNvPr id="10" name="TextBox 9">
            <a:extLst>
              <a:ext uri="{FF2B5EF4-FFF2-40B4-BE49-F238E27FC236}">
                <a16:creationId xmlns:a16="http://schemas.microsoft.com/office/drawing/2014/main" id="{21CFA8F0-203B-7AD9-1805-9FC16032FA85}"/>
              </a:ext>
            </a:extLst>
          </p:cNvPr>
          <p:cNvSpPr txBox="1"/>
          <p:nvPr/>
        </p:nvSpPr>
        <p:spPr>
          <a:xfrm>
            <a:off x="250824" y="1174777"/>
            <a:ext cx="7156584" cy="299954"/>
          </a:xfrm>
          <a:prstGeom prst="rect">
            <a:avLst/>
          </a:prstGeom>
          <a:noFill/>
        </p:spPr>
        <p:txBody>
          <a:bodyPr wrap="square" rtlCol="0">
            <a:spAutoFit/>
          </a:bodyPr>
          <a:lstStyle/>
          <a:p>
            <a:pPr algn="ctr"/>
            <a:r>
              <a:rPr lang="en-GB" b="1" dirty="0">
                <a:solidFill>
                  <a:schemeClr val="bg2"/>
                </a:solidFill>
              </a:rPr>
              <a:t>CREDIT MANAGER </a:t>
            </a:r>
          </a:p>
        </p:txBody>
      </p:sp>
    </p:spTree>
    <p:extLst>
      <p:ext uri="{BB962C8B-B14F-4D97-AF65-F5344CB8AC3E}">
        <p14:creationId xmlns:p14="http://schemas.microsoft.com/office/powerpoint/2010/main" val="243734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F01EEB-F040-F333-1296-D03AF55120A4}"/>
              </a:ext>
            </a:extLst>
          </p:cNvPr>
          <p:cNvSpPr/>
          <p:nvPr/>
        </p:nvSpPr>
        <p:spPr>
          <a:xfrm>
            <a:off x="512494" y="1325526"/>
            <a:ext cx="880676" cy="2551257"/>
          </a:xfrm>
          <a:prstGeom prst="rect">
            <a:avLst/>
          </a:prstGeom>
          <a:solidFill>
            <a:srgbClr val="E7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5">
            <a:extLst>
              <a:ext uri="{FF2B5EF4-FFF2-40B4-BE49-F238E27FC236}">
                <a16:creationId xmlns:a16="http://schemas.microsoft.com/office/drawing/2014/main" id="{EEF27074-943B-5B1D-633C-F3CF9DF0485F}"/>
              </a:ext>
            </a:extLst>
          </p:cNvPr>
          <p:cNvSpPr>
            <a:spLocks noGrp="1"/>
          </p:cNvSpPr>
          <p:nvPr>
            <p:ph type="title"/>
          </p:nvPr>
        </p:nvSpPr>
        <p:spPr/>
        <p:txBody>
          <a:bodyPr/>
          <a:lstStyle/>
          <a:p>
            <a: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t>SUPPLY AND DEMAND – BREAKDOWN BY LOCATION</a:t>
            </a:r>
            <a:b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br>
            <a:r>
              <a:rPr kumimoji="0" lang="en-US" sz="1100" i="0" u="none" strike="noStrike" kern="1200" cap="none" spc="0" normalizeH="0" baseline="0" noProof="0" dirty="0">
                <a:ln>
                  <a:noFill/>
                </a:ln>
                <a:solidFill>
                  <a:schemeClr val="accent3"/>
                </a:solidFill>
                <a:effectLst/>
                <a:uLnTx/>
                <a:uFillTx/>
                <a:latin typeface="Arial" panose="020B0604020202020204"/>
                <a:ea typeface="+mj-lt"/>
                <a:cs typeface="Arial" panose="020B0604020202020204"/>
              </a:rPr>
              <a:t>CREDIT MANAGER - DURHAM (50 MILES)</a:t>
            </a:r>
            <a:endParaRPr lang="en-GB" dirty="0">
              <a:solidFill>
                <a:schemeClr val="accent3"/>
              </a:solidFill>
            </a:endParaRPr>
          </a:p>
        </p:txBody>
      </p:sp>
      <p:sp>
        <p:nvSpPr>
          <p:cNvPr id="4" name="Footer Placeholder 3">
            <a:extLst>
              <a:ext uri="{FF2B5EF4-FFF2-40B4-BE49-F238E27FC236}">
                <a16:creationId xmlns:a16="http://schemas.microsoft.com/office/drawing/2014/main" id="{5DA7149B-42B8-BEB5-5AB2-6D6622FA4545}"/>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750565DD-0B04-937F-7FFD-5A74FBA277A9}"/>
              </a:ext>
            </a:extLst>
          </p:cNvPr>
          <p:cNvSpPr>
            <a:spLocks noGrp="1"/>
          </p:cNvSpPr>
          <p:nvPr>
            <p:ph type="sldNum" sz="quarter" idx="11"/>
          </p:nvPr>
        </p:nvSpPr>
        <p:spPr/>
        <p:txBody>
          <a:bodyPr/>
          <a:lstStyle/>
          <a:p>
            <a:fld id="{48F63A3B-78C7-47BE-AE5E-E10140E04643}" type="slidenum">
              <a:rPr lang="en-US" smtClean="0"/>
              <a:pPr/>
              <a:t>21</a:t>
            </a:fld>
            <a:endParaRPr lang="en-US" dirty="0"/>
          </a:p>
        </p:txBody>
      </p:sp>
      <p:sp>
        <p:nvSpPr>
          <p:cNvPr id="7" name="Rectangle 6">
            <a:extLst>
              <a:ext uri="{FF2B5EF4-FFF2-40B4-BE49-F238E27FC236}">
                <a16:creationId xmlns:a16="http://schemas.microsoft.com/office/drawing/2014/main" id="{E1E18F84-5FEA-BF4F-6A37-184A341215B4}"/>
              </a:ext>
            </a:extLst>
          </p:cNvPr>
          <p:cNvSpPr/>
          <p:nvPr/>
        </p:nvSpPr>
        <p:spPr>
          <a:xfrm>
            <a:off x="1085359" y="4190078"/>
            <a:ext cx="4132527" cy="577866"/>
          </a:xfrm>
          <a:prstGeom prst="rect">
            <a:avLst/>
          </a:prstGeom>
          <a:solidFill>
            <a:srgbClr val="E7ECF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2776"/>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3124740-A532-EF76-5E52-0BD589CBCD3B}"/>
              </a:ext>
            </a:extLst>
          </p:cNvPr>
          <p:cNvSpPr/>
          <p:nvPr/>
        </p:nvSpPr>
        <p:spPr>
          <a:xfrm>
            <a:off x="315194" y="4190078"/>
            <a:ext cx="770165" cy="577866"/>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lang="en-US" sz="1100" b="1" kern="0" noProof="0" dirty="0">
              <a:solidFill>
                <a:srgbClr val="FFFFFF"/>
              </a:solidFill>
              <a:latin typeface="Arial" panose="020B0604020202020204"/>
              <a:cs typeface="Calibri" panose="020F0502020204030204" pitchFamily="34" charset="0"/>
            </a:endParaRPr>
          </a:p>
          <a:p>
            <a:pPr marL="0" marR="0" lvl="0" indent="0" algn="ctr" defTabSz="457051"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KEY  TAKEAWAYS</a:t>
            </a:r>
          </a:p>
        </p:txBody>
      </p:sp>
      <p:sp>
        <p:nvSpPr>
          <p:cNvPr id="9" name="TextBox 8">
            <a:extLst>
              <a:ext uri="{FF2B5EF4-FFF2-40B4-BE49-F238E27FC236}">
                <a16:creationId xmlns:a16="http://schemas.microsoft.com/office/drawing/2014/main" id="{7CC81B44-83D6-9A2F-A7AE-49E6FC90EAB2}"/>
              </a:ext>
            </a:extLst>
          </p:cNvPr>
          <p:cNvSpPr txBox="1"/>
          <p:nvPr/>
        </p:nvSpPr>
        <p:spPr>
          <a:xfrm>
            <a:off x="1107126" y="4167447"/>
            <a:ext cx="4110759" cy="630942"/>
          </a:xfrm>
          <a:prstGeom prst="rect">
            <a:avLst/>
          </a:prstGeom>
          <a:noFill/>
        </p:spPr>
        <p:txBody>
          <a:bodyPr wrap="square" rtlCol="0">
            <a:spAutoFit/>
          </a:bodyPr>
          <a:lstStyle/>
          <a:p>
            <a:pPr fontAlgn="base">
              <a:buFont typeface="Arial" panose="020B0604020202020204" pitchFamily="34" charset="0"/>
              <a:buChar char="•"/>
            </a:pPr>
            <a:r>
              <a:rPr lang="en-US" sz="700" dirty="0"/>
              <a:t>Durham has the highest number of suitable candidates per role (321) making it the best source for this talent</a:t>
            </a:r>
          </a:p>
          <a:p>
            <a:pPr fontAlgn="base">
              <a:buFont typeface="Arial" panose="020B0604020202020204" pitchFamily="34" charset="0"/>
              <a:buChar char="•"/>
            </a:pPr>
            <a:r>
              <a:rPr lang="en-US" sz="700" dirty="0"/>
              <a:t>Newcastle upon </a:t>
            </a:r>
            <a:r>
              <a:rPr lang="en-US" sz="700" dirty="0" err="1"/>
              <a:t>tyne</a:t>
            </a:r>
            <a:r>
              <a:rPr lang="en-US" sz="700" dirty="0"/>
              <a:t>, Darlington and Sunderland have a good number of suitable candidates, 137, 94 and 66, respectively and no job opportunities making them potential sources for candidates open to travel due to the lack of local opportunities.</a:t>
            </a:r>
            <a:r>
              <a:rPr lang="en-GB" sz="700" dirty="0"/>
              <a:t>​ </a:t>
            </a:r>
            <a:r>
              <a:rPr lang="en-US" sz="700" dirty="0"/>
              <a:t>​</a:t>
            </a:r>
            <a:endParaRPr lang="en-GB" sz="700" dirty="0"/>
          </a:p>
        </p:txBody>
      </p:sp>
      <p:pic>
        <p:nvPicPr>
          <p:cNvPr id="12" name="Picture 11">
            <a:extLst>
              <a:ext uri="{FF2B5EF4-FFF2-40B4-BE49-F238E27FC236}">
                <a16:creationId xmlns:a16="http://schemas.microsoft.com/office/drawing/2014/main" id="{8B09CC48-DE65-D930-7002-F859883A018D}"/>
              </a:ext>
            </a:extLst>
          </p:cNvPr>
          <p:cNvPicPr>
            <a:picLocks noChangeAspect="1"/>
          </p:cNvPicPr>
          <p:nvPr/>
        </p:nvPicPr>
        <p:blipFill rotWithShape="1">
          <a:blip r:embed="rId2"/>
          <a:srcRect l="23300" t="16433" r="24292" b="3784"/>
          <a:stretch/>
        </p:blipFill>
        <p:spPr>
          <a:xfrm>
            <a:off x="5325768" y="1001322"/>
            <a:ext cx="3513169" cy="3766622"/>
          </a:xfrm>
          <a:prstGeom prst="rect">
            <a:avLst/>
          </a:prstGeom>
          <a:ln>
            <a:solidFill>
              <a:srgbClr val="002060"/>
            </a:solidFill>
          </a:ln>
        </p:spPr>
      </p:pic>
      <p:pic>
        <p:nvPicPr>
          <p:cNvPr id="11" name="Graphic 10" descr="Business Growth outline">
            <a:extLst>
              <a:ext uri="{FF2B5EF4-FFF2-40B4-BE49-F238E27FC236}">
                <a16:creationId xmlns:a16="http://schemas.microsoft.com/office/drawing/2014/main" id="{970F7394-1CEF-6B08-CDC2-E05DB8780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962" y="4196258"/>
            <a:ext cx="351064" cy="351064"/>
          </a:xfrm>
          <a:prstGeom prst="rect">
            <a:avLst/>
          </a:prstGeom>
        </p:spPr>
      </p:pic>
      <p:pic>
        <p:nvPicPr>
          <p:cNvPr id="1026" name="Picture 2">
            <a:extLst>
              <a:ext uri="{FF2B5EF4-FFF2-40B4-BE49-F238E27FC236}">
                <a16:creationId xmlns:a16="http://schemas.microsoft.com/office/drawing/2014/main" id="{81F1A3DD-F903-25B2-2406-2D7BF7C90A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460" b="77553"/>
          <a:stretch/>
        </p:blipFill>
        <p:spPr bwMode="auto">
          <a:xfrm>
            <a:off x="8345623" y="1001322"/>
            <a:ext cx="493314" cy="817860"/>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86EE3EBF-F0C3-5DB0-FC6E-0A92CB8E83F0}"/>
              </a:ext>
            </a:extLst>
          </p:cNvPr>
          <p:cNvGraphicFramePr>
            <a:graphicFrameLocks/>
          </p:cNvGraphicFramePr>
          <p:nvPr/>
        </p:nvGraphicFramePr>
        <p:xfrm>
          <a:off x="364828" y="1188321"/>
          <a:ext cx="5015245" cy="30753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3451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B1D0-C60E-858C-E175-091BC1440308}"/>
              </a:ext>
            </a:extLst>
          </p:cNvPr>
          <p:cNvSpPr>
            <a:spLocks noGrp="1"/>
          </p:cNvSpPr>
          <p:nvPr>
            <p:ph type="title"/>
          </p:nvPr>
        </p:nvSpPr>
        <p:spPr/>
        <p:txBody>
          <a:bodyPr/>
          <a:lstStyle/>
          <a:p>
            <a:r>
              <a:rPr lang="en-GB" b="1" dirty="0"/>
              <a:t>COMPETITOR INSIGHTS</a:t>
            </a:r>
            <a:br>
              <a:rPr lang="en-GB" b="1" dirty="0"/>
            </a:br>
            <a:r>
              <a:rPr kumimoji="0" lang="en-US" sz="1100" i="0" u="none" strike="noStrike" kern="1200" cap="none" spc="0" normalizeH="0" baseline="0" noProof="0" dirty="0">
                <a:ln>
                  <a:noFill/>
                </a:ln>
                <a:solidFill>
                  <a:schemeClr val="accent3"/>
                </a:solidFill>
                <a:effectLst/>
                <a:uLnTx/>
                <a:uFillTx/>
                <a:latin typeface="Arial" panose="020B0604020202020204"/>
                <a:ea typeface="+mj-lt"/>
                <a:cs typeface="Arial" panose="020B0604020202020204"/>
              </a:rPr>
              <a:t>CREDIT MANAGER - DURHAM (50 MILES)</a:t>
            </a:r>
            <a:endParaRPr lang="en-GB" sz="1200" b="1" dirty="0"/>
          </a:p>
        </p:txBody>
      </p:sp>
      <p:sp>
        <p:nvSpPr>
          <p:cNvPr id="3" name="Footer Placeholder 2">
            <a:extLst>
              <a:ext uri="{FF2B5EF4-FFF2-40B4-BE49-F238E27FC236}">
                <a16:creationId xmlns:a16="http://schemas.microsoft.com/office/drawing/2014/main" id="{02381230-C0CC-8133-3593-76288E31826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C71E074-7E43-CFD2-004E-FD8A95954E8A}"/>
              </a:ext>
            </a:extLst>
          </p:cNvPr>
          <p:cNvSpPr>
            <a:spLocks noGrp="1"/>
          </p:cNvSpPr>
          <p:nvPr>
            <p:ph type="sldNum" sz="quarter" idx="11"/>
          </p:nvPr>
        </p:nvSpPr>
        <p:spPr/>
        <p:txBody>
          <a:bodyPr/>
          <a:lstStyle/>
          <a:p>
            <a:fld id="{48F63A3B-78C7-47BE-AE5E-E10140E04643}" type="slidenum">
              <a:rPr lang="en-US" smtClean="0"/>
              <a:pPr/>
              <a:t>22</a:t>
            </a:fld>
            <a:endParaRPr lang="en-US"/>
          </a:p>
        </p:txBody>
      </p:sp>
      <p:pic>
        <p:nvPicPr>
          <p:cNvPr id="6" name="Graphic 5" descr="Target Audience with solid fill">
            <a:extLst>
              <a:ext uri="{FF2B5EF4-FFF2-40B4-BE49-F238E27FC236}">
                <a16:creationId xmlns:a16="http://schemas.microsoft.com/office/drawing/2014/main" id="{CDF7085B-2213-69DD-039E-B0F5780823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4573" y="1443913"/>
            <a:ext cx="630919" cy="630919"/>
          </a:xfrm>
          <a:prstGeom prst="rect">
            <a:avLst/>
          </a:prstGeom>
        </p:spPr>
      </p:pic>
      <p:pic>
        <p:nvPicPr>
          <p:cNvPr id="8" name="Graphic 7" descr="Group of women with solid fill">
            <a:extLst>
              <a:ext uri="{FF2B5EF4-FFF2-40B4-BE49-F238E27FC236}">
                <a16:creationId xmlns:a16="http://schemas.microsoft.com/office/drawing/2014/main" id="{EEBE6CB3-9C68-A0CA-024A-3AB0991040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0824" y="1443914"/>
            <a:ext cx="630919" cy="630919"/>
          </a:xfrm>
          <a:prstGeom prst="rect">
            <a:avLst/>
          </a:prstGeom>
        </p:spPr>
      </p:pic>
      <p:sp>
        <p:nvSpPr>
          <p:cNvPr id="10" name="TextBox 1">
            <a:extLst>
              <a:ext uri="{FF2B5EF4-FFF2-40B4-BE49-F238E27FC236}">
                <a16:creationId xmlns:a16="http://schemas.microsoft.com/office/drawing/2014/main" id="{D034C8FE-0D6E-0024-E180-20393A21960B}"/>
              </a:ext>
            </a:extLst>
          </p:cNvPr>
          <p:cNvSpPr txBox="1"/>
          <p:nvPr/>
        </p:nvSpPr>
        <p:spPr>
          <a:xfrm>
            <a:off x="799289" y="1568240"/>
            <a:ext cx="4572000" cy="261610"/>
          </a:xfrm>
          <a:prstGeom prst="rect">
            <a:avLst/>
          </a:prstGeom>
          <a:noFill/>
        </p:spPr>
        <p:txBody>
          <a:bodyPr wrap="square">
            <a:spAutoFit/>
          </a:bodyPr>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algn="l"/>
            <a:r>
              <a:rPr lang="en-GB" sz="1100" b="1">
                <a:solidFill>
                  <a:srgbClr val="002776"/>
                </a:solidFill>
              </a:rPr>
              <a:t>ORGANISATIONS CANDIDATES WORK FOR</a:t>
            </a:r>
          </a:p>
        </p:txBody>
      </p:sp>
      <p:sp>
        <p:nvSpPr>
          <p:cNvPr id="12" name="TextBox 1">
            <a:extLst>
              <a:ext uri="{FF2B5EF4-FFF2-40B4-BE49-F238E27FC236}">
                <a16:creationId xmlns:a16="http://schemas.microsoft.com/office/drawing/2014/main" id="{FCA1BF00-FC6B-5AE8-1EBE-89C57B7CB33A}"/>
              </a:ext>
            </a:extLst>
          </p:cNvPr>
          <p:cNvSpPr txBox="1"/>
          <p:nvPr/>
        </p:nvSpPr>
        <p:spPr>
          <a:xfrm>
            <a:off x="799289" y="1743177"/>
            <a:ext cx="3700140" cy="261610"/>
          </a:xfrm>
          <a:prstGeom prst="rect">
            <a:avLst/>
          </a:prstGeom>
          <a:noFill/>
        </p:spPr>
        <p:txBody>
          <a:bodyPr wrap="square">
            <a:spAutoFit/>
          </a:bodyPr>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algn="l"/>
            <a:r>
              <a:rPr lang="en-GB" sz="1100">
                <a:solidFill>
                  <a:schemeClr val="accent3"/>
                </a:solidFill>
              </a:rPr>
              <a:t>Where do you look for talent?</a:t>
            </a:r>
          </a:p>
        </p:txBody>
      </p:sp>
      <p:sp>
        <p:nvSpPr>
          <p:cNvPr id="14" name="Text Placeholder 54">
            <a:extLst>
              <a:ext uri="{FF2B5EF4-FFF2-40B4-BE49-F238E27FC236}">
                <a16:creationId xmlns:a16="http://schemas.microsoft.com/office/drawing/2014/main" id="{77BBF43A-1701-ED8B-69B6-8FB77DD8E373}"/>
              </a:ext>
            </a:extLst>
          </p:cNvPr>
          <p:cNvSpPr txBox="1">
            <a:spLocks/>
          </p:cNvSpPr>
          <p:nvPr/>
        </p:nvSpPr>
        <p:spPr>
          <a:xfrm>
            <a:off x="333770" y="2485056"/>
            <a:ext cx="4165659" cy="1673257"/>
          </a:xfrm>
          <a:prstGeom prst="rect">
            <a:avLst/>
          </a:prstGeom>
          <a:ln>
            <a:noFill/>
          </a:ln>
        </p:spPr>
        <p:txBody>
          <a:bodyPr lIns="0" tIns="0" rIns="0" numCol="2"/>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marL="171450" indent="-171450" algn="l">
              <a:buFont typeface="Arial" panose="020B0604020202020204" pitchFamily="34" charset="0"/>
              <a:buChar char="•"/>
            </a:pPr>
            <a:r>
              <a:rPr lang="en-GB" sz="1000" dirty="0">
                <a:solidFill>
                  <a:schemeClr val="tx1"/>
                </a:solidFill>
              </a:rPr>
              <a:t>Procter &amp; gamble</a:t>
            </a:r>
          </a:p>
          <a:p>
            <a:pPr marL="171450" indent="-171450" algn="l">
              <a:buFont typeface="Arial" panose="020B0604020202020204" pitchFamily="34" charset="0"/>
              <a:buChar char="•"/>
            </a:pPr>
            <a:r>
              <a:rPr lang="en-GB" sz="1000" dirty="0">
                <a:solidFill>
                  <a:schemeClr val="tx1"/>
                </a:solidFill>
              </a:rPr>
              <a:t>EE</a:t>
            </a:r>
          </a:p>
          <a:p>
            <a:pPr marL="171450" indent="-171450" algn="l">
              <a:buFont typeface="Arial" panose="020B0604020202020204" pitchFamily="34" charset="0"/>
              <a:buChar char="•"/>
            </a:pPr>
            <a:r>
              <a:rPr lang="en-GB" sz="1000" dirty="0">
                <a:solidFill>
                  <a:schemeClr val="tx1"/>
                </a:solidFill>
              </a:rPr>
              <a:t>Barclays</a:t>
            </a:r>
          </a:p>
          <a:p>
            <a:pPr marL="171450" indent="-171450" algn="l">
              <a:buFont typeface="Arial" panose="020B0604020202020204" pitchFamily="34" charset="0"/>
              <a:buChar char="•"/>
            </a:pPr>
            <a:r>
              <a:rPr lang="en-GB" sz="1000" dirty="0">
                <a:solidFill>
                  <a:schemeClr val="tx1"/>
                </a:solidFill>
              </a:rPr>
              <a:t>Barclays Bank</a:t>
            </a:r>
          </a:p>
          <a:p>
            <a:pPr marL="171450" indent="-171450" algn="l">
              <a:buFont typeface="Arial" panose="020B0604020202020204" pitchFamily="34" charset="0"/>
              <a:buChar char="•"/>
            </a:pPr>
            <a:r>
              <a:rPr lang="en-GB" sz="1000" dirty="0">
                <a:solidFill>
                  <a:schemeClr val="tx1"/>
                </a:solidFill>
              </a:rPr>
              <a:t>HSBC</a:t>
            </a:r>
          </a:p>
          <a:p>
            <a:pPr marL="171450" indent="-171450" algn="l">
              <a:buFont typeface="Arial" panose="020B0604020202020204" pitchFamily="34" charset="0"/>
              <a:buChar char="•"/>
            </a:pPr>
            <a:r>
              <a:rPr lang="en-GB" sz="1000" dirty="0">
                <a:solidFill>
                  <a:schemeClr val="tx1"/>
                </a:solidFill>
              </a:rPr>
              <a:t>Sage</a:t>
            </a:r>
          </a:p>
          <a:p>
            <a:pPr marL="171450" indent="-171450" algn="l">
              <a:buFont typeface="Arial" panose="020B0604020202020204" pitchFamily="34" charset="0"/>
              <a:buChar char="•"/>
            </a:pPr>
            <a:r>
              <a:rPr lang="en-GB" sz="1000" dirty="0">
                <a:solidFill>
                  <a:schemeClr val="tx1"/>
                </a:solidFill>
              </a:rPr>
              <a:t>Balfour Beatty</a:t>
            </a:r>
          </a:p>
          <a:p>
            <a:pPr marL="171450" indent="-171450" algn="l">
              <a:buFont typeface="Arial" panose="020B0604020202020204" pitchFamily="34" charset="0"/>
              <a:buChar char="•"/>
            </a:pPr>
            <a:r>
              <a:rPr lang="en-GB" sz="1000" dirty="0">
                <a:solidFill>
                  <a:schemeClr val="tx1"/>
                </a:solidFill>
              </a:rPr>
              <a:t>Barclaycard</a:t>
            </a:r>
          </a:p>
          <a:p>
            <a:pPr marL="171450" indent="-171450" algn="l">
              <a:buFont typeface="Arial" panose="020B0604020202020204" pitchFamily="34" charset="0"/>
              <a:buChar char="•"/>
            </a:pPr>
            <a:r>
              <a:rPr lang="en-GB" sz="1000" dirty="0">
                <a:solidFill>
                  <a:schemeClr val="tx1"/>
                </a:solidFill>
              </a:rPr>
              <a:t>Lloyds Banking Group</a:t>
            </a:r>
          </a:p>
          <a:p>
            <a:pPr marL="171450" indent="-171450" algn="l">
              <a:buFont typeface="Arial" panose="020B0604020202020204" pitchFamily="34" charset="0"/>
              <a:buChar char="•"/>
            </a:pPr>
            <a:r>
              <a:rPr lang="en-GB" sz="1000" dirty="0">
                <a:solidFill>
                  <a:schemeClr val="tx1"/>
                </a:solidFill>
              </a:rPr>
              <a:t>Newcastle Building Society</a:t>
            </a:r>
          </a:p>
          <a:p>
            <a:pPr marL="171450" indent="-171450" algn="l">
              <a:buFont typeface="Arial" panose="020B0604020202020204" pitchFamily="34" charset="0"/>
              <a:buChar char="•"/>
            </a:pPr>
            <a:r>
              <a:rPr lang="en-GB" sz="1000" dirty="0">
                <a:solidFill>
                  <a:schemeClr val="tx1"/>
                </a:solidFill>
              </a:rPr>
              <a:t>Virgin Money</a:t>
            </a:r>
          </a:p>
          <a:p>
            <a:pPr marL="171450" indent="-171450" algn="l">
              <a:buFont typeface="Arial" panose="020B0604020202020204" pitchFamily="34" charset="0"/>
              <a:buChar char="•"/>
            </a:pPr>
            <a:r>
              <a:rPr lang="en-GB" sz="1000" dirty="0">
                <a:solidFill>
                  <a:schemeClr val="tx1"/>
                </a:solidFill>
              </a:rPr>
              <a:t>Durham University</a:t>
            </a:r>
          </a:p>
          <a:p>
            <a:pPr marL="171450" indent="-171450" algn="l">
              <a:buFont typeface="Arial" panose="020B0604020202020204" pitchFamily="34" charset="0"/>
              <a:buChar char="•"/>
            </a:pPr>
            <a:r>
              <a:rPr lang="en-GB" sz="1000" dirty="0">
                <a:solidFill>
                  <a:schemeClr val="tx1"/>
                </a:solidFill>
              </a:rPr>
              <a:t>Northgate Vehicle Hire</a:t>
            </a:r>
          </a:p>
          <a:p>
            <a:pPr marL="171450" indent="-171450" algn="l">
              <a:buFont typeface="Arial" panose="020B0604020202020204" pitchFamily="34" charset="0"/>
              <a:buChar char="•"/>
            </a:pPr>
            <a:r>
              <a:rPr lang="en-GB" sz="1000" dirty="0">
                <a:solidFill>
                  <a:schemeClr val="tx1"/>
                </a:solidFill>
              </a:rPr>
              <a:t>Orange</a:t>
            </a:r>
          </a:p>
          <a:p>
            <a:pPr marL="171450" indent="-171450" algn="l">
              <a:buFont typeface="Arial" panose="020B0604020202020204" pitchFamily="34" charset="0"/>
              <a:buChar char="•"/>
            </a:pPr>
            <a:r>
              <a:rPr lang="en-GB" sz="1000" dirty="0" err="1">
                <a:solidFill>
                  <a:schemeClr val="tx1"/>
                </a:solidFill>
              </a:rPr>
              <a:t>Rwe</a:t>
            </a:r>
            <a:r>
              <a:rPr lang="en-GB" sz="1000" dirty="0">
                <a:solidFill>
                  <a:schemeClr val="tx1"/>
                </a:solidFill>
              </a:rPr>
              <a:t> Npower</a:t>
            </a:r>
          </a:p>
          <a:p>
            <a:pPr marL="171450" indent="-171450" algn="l">
              <a:buFont typeface="Arial" panose="020B0604020202020204" pitchFamily="34" charset="0"/>
              <a:buChar char="•"/>
            </a:pPr>
            <a:r>
              <a:rPr lang="en-GB" sz="1000" dirty="0">
                <a:solidFill>
                  <a:schemeClr val="tx1"/>
                </a:solidFill>
              </a:rPr>
              <a:t>Santander</a:t>
            </a:r>
          </a:p>
          <a:p>
            <a:pPr marL="171450" indent="-171450" algn="l">
              <a:buFont typeface="Arial" panose="020B0604020202020204" pitchFamily="34" charset="0"/>
              <a:buChar char="•"/>
            </a:pPr>
            <a:r>
              <a:rPr lang="en-GB" sz="1000" dirty="0">
                <a:solidFill>
                  <a:schemeClr val="tx1"/>
                </a:solidFill>
              </a:rPr>
              <a:t>BT</a:t>
            </a:r>
          </a:p>
          <a:p>
            <a:pPr marL="171450" indent="-171450" algn="l">
              <a:buFont typeface="Arial" panose="020B0604020202020204" pitchFamily="34" charset="0"/>
              <a:buChar char="•"/>
            </a:pPr>
            <a:r>
              <a:rPr lang="en-GB" sz="1000" dirty="0">
                <a:solidFill>
                  <a:schemeClr val="tx1"/>
                </a:solidFill>
              </a:rPr>
              <a:t>Hsbc Commercial Banking</a:t>
            </a:r>
          </a:p>
          <a:p>
            <a:pPr marL="171450" indent="-171450" algn="l">
              <a:buFont typeface="Arial" panose="020B0604020202020204" pitchFamily="34" charset="0"/>
              <a:buChar char="•"/>
            </a:pPr>
            <a:r>
              <a:rPr lang="en-GB" sz="1000" dirty="0">
                <a:solidFill>
                  <a:schemeClr val="tx1"/>
                </a:solidFill>
              </a:rPr>
              <a:t>Nike</a:t>
            </a:r>
          </a:p>
        </p:txBody>
      </p:sp>
      <p:sp>
        <p:nvSpPr>
          <p:cNvPr id="21" name="Text Placeholder 54">
            <a:extLst>
              <a:ext uri="{FF2B5EF4-FFF2-40B4-BE49-F238E27FC236}">
                <a16:creationId xmlns:a16="http://schemas.microsoft.com/office/drawing/2014/main" id="{63C8E4FB-F604-D17E-8972-41F1FE3E8D35}"/>
              </a:ext>
            </a:extLst>
          </p:cNvPr>
          <p:cNvSpPr txBox="1">
            <a:spLocks/>
          </p:cNvSpPr>
          <p:nvPr/>
        </p:nvSpPr>
        <p:spPr>
          <a:xfrm>
            <a:off x="4644574" y="2430520"/>
            <a:ext cx="4248602" cy="1528996"/>
          </a:xfrm>
          <a:prstGeom prst="rect">
            <a:avLst/>
          </a:prstGeom>
          <a:ln>
            <a:noFill/>
          </a:ln>
        </p:spPr>
        <p:txBody>
          <a:bodyPr lIns="0" tIns="0" rIns="0" numCol="2"/>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marL="171450" indent="-171450" algn="l">
              <a:buFont typeface="Arial" panose="020B0604020202020204" pitchFamily="34" charset="0"/>
              <a:buChar char="•"/>
            </a:pPr>
            <a:r>
              <a:rPr lang="en-US" sz="1000" dirty="0">
                <a:solidFill>
                  <a:schemeClr val="tx1"/>
                </a:solidFill>
              </a:rPr>
              <a:t>Hays Specialist Recruitment</a:t>
            </a:r>
          </a:p>
          <a:p>
            <a:pPr marL="171450" indent="-171450" algn="l">
              <a:buFont typeface="Arial" panose="020B0604020202020204" pitchFamily="34" charset="0"/>
              <a:buChar char="•"/>
            </a:pPr>
            <a:r>
              <a:rPr lang="en-US" sz="1000" dirty="0">
                <a:solidFill>
                  <a:schemeClr val="tx1"/>
                </a:solidFill>
              </a:rPr>
              <a:t>TT Electronics</a:t>
            </a:r>
            <a:endParaRPr lang="en-GB" sz="1000" dirty="0">
              <a:solidFill>
                <a:schemeClr val="tx1"/>
              </a:solidFill>
            </a:endParaRPr>
          </a:p>
        </p:txBody>
      </p:sp>
      <p:sp>
        <p:nvSpPr>
          <p:cNvPr id="5" name="TextBox 1">
            <a:extLst>
              <a:ext uri="{FF2B5EF4-FFF2-40B4-BE49-F238E27FC236}">
                <a16:creationId xmlns:a16="http://schemas.microsoft.com/office/drawing/2014/main" id="{913C1800-88EA-9F66-BB02-74DEBB4C97E3}"/>
              </a:ext>
            </a:extLst>
          </p:cNvPr>
          <p:cNvSpPr txBox="1"/>
          <p:nvPr/>
        </p:nvSpPr>
        <p:spPr>
          <a:xfrm>
            <a:off x="5275492" y="1504442"/>
            <a:ext cx="3700140" cy="430887"/>
          </a:xfrm>
          <a:prstGeom prst="rect">
            <a:avLst/>
          </a:prstGeom>
          <a:noFill/>
        </p:spPr>
        <p:txBody>
          <a:bodyPr wrap="square">
            <a:spAutoFit/>
          </a:bodyPr>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algn="l"/>
            <a:r>
              <a:rPr lang="en-GB" sz="1100" b="1" dirty="0">
                <a:solidFill>
                  <a:srgbClr val="002776"/>
                </a:solidFill>
              </a:rPr>
              <a:t>ORGANISATIONS WHO FREQUENTLY ADVERTISE THIS ROLE </a:t>
            </a:r>
          </a:p>
        </p:txBody>
      </p:sp>
      <p:sp>
        <p:nvSpPr>
          <p:cNvPr id="7" name="TextBox 1">
            <a:extLst>
              <a:ext uri="{FF2B5EF4-FFF2-40B4-BE49-F238E27FC236}">
                <a16:creationId xmlns:a16="http://schemas.microsoft.com/office/drawing/2014/main" id="{B3D7CD54-5774-C4CB-08D1-9FBEE98FC2D6}"/>
              </a:ext>
            </a:extLst>
          </p:cNvPr>
          <p:cNvSpPr txBox="1"/>
          <p:nvPr/>
        </p:nvSpPr>
        <p:spPr>
          <a:xfrm>
            <a:off x="5293194" y="1842377"/>
            <a:ext cx="3700140" cy="261610"/>
          </a:xfrm>
          <a:prstGeom prst="rect">
            <a:avLst/>
          </a:prstGeom>
          <a:noFill/>
        </p:spPr>
        <p:txBody>
          <a:bodyPr wrap="square">
            <a:spAutoFit/>
          </a:bodyPr>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algn="l"/>
            <a:r>
              <a:rPr lang="en-GB" sz="1100" dirty="0">
                <a:solidFill>
                  <a:schemeClr val="accent3"/>
                </a:solidFill>
              </a:rPr>
              <a:t>Who are you competing against?</a:t>
            </a:r>
          </a:p>
        </p:txBody>
      </p:sp>
    </p:spTree>
    <p:extLst>
      <p:ext uri="{BB962C8B-B14F-4D97-AF65-F5344CB8AC3E}">
        <p14:creationId xmlns:p14="http://schemas.microsoft.com/office/powerpoint/2010/main" val="395169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B1D0-C60E-858C-E175-091BC1440308}"/>
              </a:ext>
            </a:extLst>
          </p:cNvPr>
          <p:cNvSpPr>
            <a:spLocks noGrp="1"/>
          </p:cNvSpPr>
          <p:nvPr>
            <p:ph type="title"/>
          </p:nvPr>
        </p:nvSpPr>
        <p:spPr/>
        <p:txBody>
          <a:bodyPr/>
          <a:lstStyle/>
          <a:p>
            <a:r>
              <a:rPr lang="en-GB" b="1" dirty="0"/>
              <a:t>SKILLS IN DEMAND</a:t>
            </a:r>
            <a:br>
              <a:rPr lang="en-GB" b="1" dirty="0"/>
            </a:br>
            <a:r>
              <a:rPr kumimoji="0" lang="en-US" sz="1100" i="0" u="none" strike="noStrike" kern="1200" cap="none" spc="0" normalizeH="0" baseline="0" noProof="0" dirty="0">
                <a:ln>
                  <a:noFill/>
                </a:ln>
                <a:solidFill>
                  <a:schemeClr val="accent3"/>
                </a:solidFill>
                <a:effectLst/>
                <a:uLnTx/>
                <a:uFillTx/>
                <a:latin typeface="Arial" panose="020B0604020202020204"/>
                <a:ea typeface="+mj-lt"/>
                <a:cs typeface="Arial" panose="020B0604020202020204"/>
              </a:rPr>
              <a:t>CREDIT MANAGER - DURHAM (50 MILES)</a:t>
            </a:r>
            <a:endParaRPr lang="en-GB" sz="1200" b="1" dirty="0"/>
          </a:p>
        </p:txBody>
      </p:sp>
      <p:sp>
        <p:nvSpPr>
          <p:cNvPr id="3" name="Footer Placeholder 2">
            <a:extLst>
              <a:ext uri="{FF2B5EF4-FFF2-40B4-BE49-F238E27FC236}">
                <a16:creationId xmlns:a16="http://schemas.microsoft.com/office/drawing/2014/main" id="{02381230-C0CC-8133-3593-76288E31826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C71E074-7E43-CFD2-004E-FD8A95954E8A}"/>
              </a:ext>
            </a:extLst>
          </p:cNvPr>
          <p:cNvSpPr>
            <a:spLocks noGrp="1"/>
          </p:cNvSpPr>
          <p:nvPr>
            <p:ph type="sldNum" sz="quarter" idx="11"/>
          </p:nvPr>
        </p:nvSpPr>
        <p:spPr/>
        <p:txBody>
          <a:bodyPr/>
          <a:lstStyle/>
          <a:p>
            <a:fld id="{48F63A3B-78C7-47BE-AE5E-E10140E04643}" type="slidenum">
              <a:rPr lang="en-US" smtClean="0"/>
              <a:pPr/>
              <a:t>23</a:t>
            </a:fld>
            <a:endParaRPr lang="en-US"/>
          </a:p>
        </p:txBody>
      </p:sp>
      <p:graphicFrame>
        <p:nvGraphicFramePr>
          <p:cNvPr id="5" name="Table 6">
            <a:extLst>
              <a:ext uri="{FF2B5EF4-FFF2-40B4-BE49-F238E27FC236}">
                <a16:creationId xmlns:a16="http://schemas.microsoft.com/office/drawing/2014/main" id="{ACB402B2-1E51-45CF-6A53-77CF536AAD80}"/>
              </a:ext>
            </a:extLst>
          </p:cNvPr>
          <p:cNvGraphicFramePr>
            <a:graphicFrameLocks noGrp="1"/>
          </p:cNvGraphicFramePr>
          <p:nvPr/>
        </p:nvGraphicFramePr>
        <p:xfrm>
          <a:off x="250825" y="1714364"/>
          <a:ext cx="1969861" cy="2966720"/>
        </p:xfrm>
        <a:graphic>
          <a:graphicData uri="http://schemas.openxmlformats.org/drawingml/2006/table">
            <a:tbl>
              <a:tblPr firstRow="1" bandRow="1">
                <a:tableStyleId>{5C22544A-7EE6-4342-B048-85BDC9FD1C3A}</a:tableStyleId>
              </a:tblPr>
              <a:tblGrid>
                <a:gridCol w="1969861">
                  <a:extLst>
                    <a:ext uri="{9D8B030D-6E8A-4147-A177-3AD203B41FA5}">
                      <a16:colId xmlns:a16="http://schemas.microsoft.com/office/drawing/2014/main" val="2586477611"/>
                    </a:ext>
                  </a:extLst>
                </a:gridCol>
              </a:tblGrid>
              <a:tr h="370840">
                <a:tc>
                  <a:txBody>
                    <a:bodyPr/>
                    <a:lstStyle/>
                    <a:p>
                      <a:pPr algn="ctr"/>
                      <a:r>
                        <a:rPr lang="en-GB" sz="1100"/>
                        <a:t>TOP IT SKILLS</a:t>
                      </a:r>
                    </a:p>
                  </a:txBody>
                  <a:tcPr anchor="ctr">
                    <a:solidFill>
                      <a:srgbClr val="002060"/>
                    </a:solidFill>
                  </a:tcPr>
                </a:tc>
                <a:extLst>
                  <a:ext uri="{0D108BD9-81ED-4DB2-BD59-A6C34878D82A}">
                    <a16:rowId xmlns:a16="http://schemas.microsoft.com/office/drawing/2014/main" val="919350236"/>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Data Analysis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Data Integrity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Query Optimization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SQL Databases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Office Suite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Power BI</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Technical Data Management Systems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2390447"/>
                  </a:ext>
                </a:extLst>
              </a:tr>
            </a:tbl>
          </a:graphicData>
        </a:graphic>
      </p:graphicFrame>
      <p:graphicFrame>
        <p:nvGraphicFramePr>
          <p:cNvPr id="11" name="Table 6">
            <a:extLst>
              <a:ext uri="{FF2B5EF4-FFF2-40B4-BE49-F238E27FC236}">
                <a16:creationId xmlns:a16="http://schemas.microsoft.com/office/drawing/2014/main" id="{3417C196-23F1-B2F4-B629-28498DC6426C}"/>
              </a:ext>
            </a:extLst>
          </p:cNvPr>
          <p:cNvGraphicFramePr>
            <a:graphicFrameLocks noGrp="1"/>
          </p:cNvGraphicFramePr>
          <p:nvPr/>
        </p:nvGraphicFramePr>
        <p:xfrm>
          <a:off x="2445808" y="1714364"/>
          <a:ext cx="1969861" cy="3150345"/>
        </p:xfrm>
        <a:graphic>
          <a:graphicData uri="http://schemas.openxmlformats.org/drawingml/2006/table">
            <a:tbl>
              <a:tblPr firstRow="1" bandRow="1">
                <a:tableStyleId>{5C22544A-7EE6-4342-B048-85BDC9FD1C3A}</a:tableStyleId>
              </a:tblPr>
              <a:tblGrid>
                <a:gridCol w="1969861">
                  <a:extLst>
                    <a:ext uri="{9D8B030D-6E8A-4147-A177-3AD203B41FA5}">
                      <a16:colId xmlns:a16="http://schemas.microsoft.com/office/drawing/2014/main" val="2586477611"/>
                    </a:ext>
                  </a:extLst>
                </a:gridCol>
              </a:tblGrid>
              <a:tr h="368436">
                <a:tc>
                  <a:txBody>
                    <a:bodyPr/>
                    <a:lstStyle/>
                    <a:p>
                      <a:pPr algn="ctr"/>
                      <a:r>
                        <a:rPr lang="en-GB" sz="1100"/>
                        <a:t>TOP PROFESSIONAL SKILLS</a:t>
                      </a:r>
                    </a:p>
                  </a:txBody>
                  <a:tcPr anchor="ctr">
                    <a:solidFill>
                      <a:srgbClr val="002060"/>
                    </a:solidFill>
                  </a:tcPr>
                </a:tc>
                <a:extLst>
                  <a:ext uri="{0D108BD9-81ED-4DB2-BD59-A6C34878D82A}">
                    <a16:rowId xmlns:a16="http://schemas.microsoft.com/office/drawing/2014/main" val="919350236"/>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Sales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Credit Risks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886181"/>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Calculations </a:t>
                      </a:r>
                    </a:p>
                  </a:txBody>
                  <a:tcPr>
                    <a:solidFill>
                      <a:srgbClr val="F5F0EB"/>
                    </a:solidFill>
                  </a:tcPr>
                </a:tc>
                <a:extLst>
                  <a:ext uri="{0D108BD9-81ED-4DB2-BD59-A6C34878D82A}">
                    <a16:rowId xmlns:a16="http://schemas.microsoft.com/office/drawing/2014/main" val="3770978851"/>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Consulting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Credit Control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Credit Management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Project Management</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Risk Analysis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302625">
                <a:tc>
                  <a:txBody>
                    <a:bodyPr/>
                    <a:lstStyle/>
                    <a:p>
                      <a:pPr algn="l" rtl="0" fontAlgn="base"/>
                      <a:r>
                        <a:rPr lang="en-US" sz="900" b="0" i="0" dirty="0">
                          <a:solidFill>
                            <a:srgbClr val="002776"/>
                          </a:solidFill>
                          <a:effectLst/>
                        </a:rPr>
                        <a:t>Risk Management </a:t>
                      </a:r>
                      <a:endParaRPr lang="en-GB" sz="900" b="0" i="0" dirty="0">
                        <a:solidFill>
                          <a:srgbClr val="002776"/>
                        </a:solidFill>
                        <a:effectLst/>
                      </a:endParaRPr>
                    </a:p>
                  </a:txBody>
                  <a:tcPr>
                    <a:solidFill>
                      <a:srgbClr val="F5F0EB"/>
                    </a:solidFill>
                  </a:tcPr>
                </a:tc>
                <a:extLst>
                  <a:ext uri="{0D108BD9-81ED-4DB2-BD59-A6C34878D82A}">
                    <a16:rowId xmlns:a16="http://schemas.microsoft.com/office/drawing/2014/main" val="3882390447"/>
                  </a:ext>
                </a:extLst>
              </a:tr>
            </a:tbl>
          </a:graphicData>
        </a:graphic>
      </p:graphicFrame>
      <p:graphicFrame>
        <p:nvGraphicFramePr>
          <p:cNvPr id="13" name="Table 6">
            <a:extLst>
              <a:ext uri="{FF2B5EF4-FFF2-40B4-BE49-F238E27FC236}">
                <a16:creationId xmlns:a16="http://schemas.microsoft.com/office/drawing/2014/main" id="{BA2D8FED-320F-031C-1146-24597F23C4B7}"/>
              </a:ext>
            </a:extLst>
          </p:cNvPr>
          <p:cNvGraphicFramePr>
            <a:graphicFrameLocks noGrp="1"/>
          </p:cNvGraphicFramePr>
          <p:nvPr/>
        </p:nvGraphicFramePr>
        <p:xfrm>
          <a:off x="4640791" y="1714364"/>
          <a:ext cx="1969861" cy="2966720"/>
        </p:xfrm>
        <a:graphic>
          <a:graphicData uri="http://schemas.openxmlformats.org/drawingml/2006/table">
            <a:tbl>
              <a:tblPr firstRow="1" bandRow="1">
                <a:tableStyleId>{5C22544A-7EE6-4342-B048-85BDC9FD1C3A}</a:tableStyleId>
              </a:tblPr>
              <a:tblGrid>
                <a:gridCol w="1969861">
                  <a:extLst>
                    <a:ext uri="{9D8B030D-6E8A-4147-A177-3AD203B41FA5}">
                      <a16:colId xmlns:a16="http://schemas.microsoft.com/office/drawing/2014/main" val="2586477611"/>
                    </a:ext>
                  </a:extLst>
                </a:gridCol>
              </a:tblGrid>
              <a:tr h="370840">
                <a:tc>
                  <a:txBody>
                    <a:bodyPr/>
                    <a:lstStyle/>
                    <a:p>
                      <a:pPr algn="ctr"/>
                      <a:r>
                        <a:rPr lang="en-GB" sz="1100"/>
                        <a:t>TOP SOFT SKILLS</a:t>
                      </a:r>
                    </a:p>
                  </a:txBody>
                  <a:tcPr anchor="ctr">
                    <a:solidFill>
                      <a:srgbClr val="002060"/>
                    </a:solidFill>
                  </a:tcPr>
                </a:tc>
                <a:extLst>
                  <a:ext uri="{0D108BD9-81ED-4DB2-BD59-A6C34878D82A}">
                    <a16:rowId xmlns:a16="http://schemas.microsoft.com/office/drawing/2014/main" val="919350236"/>
                  </a:ext>
                </a:extLst>
              </a:tr>
              <a:tr h="370840">
                <a:tc>
                  <a:txBody>
                    <a:bodyPr/>
                    <a:lstStyle/>
                    <a:p>
                      <a:pPr marL="0" marR="0" lvl="0" indent="0" algn="l" defTabSz="6855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Communication Skills </a:t>
                      </a:r>
                      <a:endParaRPr kumimoji="0" lang="en-GB"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370840">
                <a:tc>
                  <a:txBody>
                    <a:bodyPr/>
                    <a:lstStyle/>
                    <a:p>
                      <a:pPr marL="0" marR="0" lvl="0" indent="0" algn="l" defTabSz="6855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Leadership </a:t>
                      </a:r>
                      <a:endParaRPr kumimoji="0" lang="en-GB"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370840">
                <a:tc>
                  <a:txBody>
                    <a:bodyPr/>
                    <a:lstStyle/>
                    <a:p>
                      <a:pPr marL="0" marR="0" lvl="0" indent="0" algn="l" defTabSz="6855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Problem Solving </a:t>
                      </a:r>
                      <a:endParaRPr kumimoji="0" lang="en-GB"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370840">
                <a:tc>
                  <a:txBody>
                    <a:bodyPr/>
                    <a:lstStyle/>
                    <a:p>
                      <a:pPr marL="0" marR="0" lvl="0" indent="0" algn="l" defTabSz="6855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Attention to Details </a:t>
                      </a:r>
                      <a:endParaRPr kumimoji="0" lang="en-GB"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370840">
                <a:tc>
                  <a:txBody>
                    <a:bodyPr/>
                    <a:lstStyle/>
                    <a:p>
                      <a:pPr marL="0" marR="0" lvl="0" indent="0" algn="l" defTabSz="6855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Team Working </a:t>
                      </a:r>
                      <a:endParaRPr kumimoji="0" lang="en-GB"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370840">
                <a:tc>
                  <a:txBody>
                    <a:bodyPr/>
                    <a:lstStyle/>
                    <a:p>
                      <a:pPr marL="0" marR="0" lvl="0" indent="0" algn="l" defTabSz="6855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Adaptability </a:t>
                      </a:r>
                      <a:endParaRPr kumimoji="0" lang="en-GB"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370840">
                <a:tc>
                  <a:txBody>
                    <a:bodyPr/>
                    <a:lstStyle/>
                    <a:p>
                      <a:pPr marL="0" marR="0" lvl="0" indent="0" algn="l" defTabSz="6855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Analytical Thinking</a:t>
                      </a:r>
                      <a:endParaRPr kumimoji="0" lang="en-GB" sz="9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2390447"/>
                  </a:ext>
                </a:extLst>
              </a:tr>
            </a:tbl>
          </a:graphicData>
        </a:graphic>
      </p:graphicFrame>
      <p:sp>
        <p:nvSpPr>
          <p:cNvPr id="18" name="Rectangle 17">
            <a:extLst>
              <a:ext uri="{FF2B5EF4-FFF2-40B4-BE49-F238E27FC236}">
                <a16:creationId xmlns:a16="http://schemas.microsoft.com/office/drawing/2014/main" id="{459721C9-6278-B26E-BA29-27EADB1156DC}"/>
              </a:ext>
            </a:extLst>
          </p:cNvPr>
          <p:cNvSpPr/>
          <p:nvPr/>
        </p:nvSpPr>
        <p:spPr>
          <a:xfrm>
            <a:off x="8302171" y="1255486"/>
            <a:ext cx="791029" cy="370114"/>
          </a:xfrm>
          <a:prstGeom prst="rect">
            <a:avLst/>
          </a:prstGeom>
          <a:solidFill>
            <a:srgbClr val="F5F0EB"/>
          </a:solidFill>
          <a:ln>
            <a:solidFill>
              <a:srgbClr val="F5F0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Social distancing outline">
            <a:extLst>
              <a:ext uri="{FF2B5EF4-FFF2-40B4-BE49-F238E27FC236}">
                <a16:creationId xmlns:a16="http://schemas.microsoft.com/office/drawing/2014/main" id="{E7B0BC92-8D81-5A74-C0FF-94607FF253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7701" y="1118325"/>
            <a:ext cx="596039" cy="596039"/>
          </a:xfrm>
          <a:prstGeom prst="rect">
            <a:avLst/>
          </a:prstGeom>
        </p:spPr>
      </p:pic>
      <p:pic>
        <p:nvPicPr>
          <p:cNvPr id="25" name="Graphic 24" descr="Office worker male outline">
            <a:extLst>
              <a:ext uri="{FF2B5EF4-FFF2-40B4-BE49-F238E27FC236}">
                <a16:creationId xmlns:a16="http://schemas.microsoft.com/office/drawing/2014/main" id="{65E67FE5-B9FB-A974-8584-F2DD666360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32718" y="1127125"/>
            <a:ext cx="596039" cy="596039"/>
          </a:xfrm>
          <a:prstGeom prst="rect">
            <a:avLst/>
          </a:prstGeom>
        </p:spPr>
      </p:pic>
      <p:pic>
        <p:nvPicPr>
          <p:cNvPr id="27" name="Graphic 26" descr="Internet outline">
            <a:extLst>
              <a:ext uri="{FF2B5EF4-FFF2-40B4-BE49-F238E27FC236}">
                <a16:creationId xmlns:a16="http://schemas.microsoft.com/office/drawing/2014/main" id="{4F9BE872-8551-9113-6BCF-DAF82B4345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475" y="1138894"/>
            <a:ext cx="596039" cy="596039"/>
          </a:xfrm>
          <a:prstGeom prst="rect">
            <a:avLst/>
          </a:prstGeom>
        </p:spPr>
      </p:pic>
    </p:spTree>
    <p:extLst>
      <p:ext uri="{BB962C8B-B14F-4D97-AF65-F5344CB8AC3E}">
        <p14:creationId xmlns:p14="http://schemas.microsoft.com/office/powerpoint/2010/main" val="336928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A0D1-4F65-4EC4-88CB-F5E423C4F97B}"/>
              </a:ext>
            </a:extLst>
          </p:cNvPr>
          <p:cNvSpPr>
            <a:spLocks noGrp="1"/>
          </p:cNvSpPr>
          <p:nvPr>
            <p:ph type="title"/>
          </p:nvPr>
        </p:nvSpPr>
        <p:spPr/>
        <p:txBody>
          <a:bodyPr/>
          <a:lstStyle/>
          <a:p>
            <a:r>
              <a:rPr lang="en-US" dirty="0"/>
              <a:t>CREDIT CONTROL </a:t>
            </a:r>
            <a:endParaRPr lang="en-GB" dirty="0"/>
          </a:p>
        </p:txBody>
      </p:sp>
    </p:spTree>
    <p:extLst>
      <p:ext uri="{BB962C8B-B14F-4D97-AF65-F5344CB8AC3E}">
        <p14:creationId xmlns:p14="http://schemas.microsoft.com/office/powerpoint/2010/main" val="26285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26447D-8FF3-BB9F-0D4C-AB9F12A56CC3}"/>
              </a:ext>
            </a:extLst>
          </p:cNvPr>
          <p:cNvSpPr/>
          <p:nvPr/>
        </p:nvSpPr>
        <p:spPr>
          <a:xfrm>
            <a:off x="8367486" y="1289491"/>
            <a:ext cx="718457" cy="450054"/>
          </a:xfrm>
          <a:prstGeom prst="rect">
            <a:avLst/>
          </a:prstGeom>
          <a:solidFill>
            <a:srgbClr val="F3F2F1"/>
          </a:solidFill>
          <a:ln>
            <a:solidFill>
              <a:srgbClr val="F5F0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EEF27074-943B-5B1D-633C-F3CF9DF0485F}"/>
              </a:ext>
            </a:extLst>
          </p:cNvPr>
          <p:cNvSpPr>
            <a:spLocks noGrp="1"/>
          </p:cNvSpPr>
          <p:nvPr>
            <p:ph type="title"/>
          </p:nvPr>
        </p:nvSpPr>
        <p:spPr/>
        <p:txBody>
          <a:bodyPr/>
          <a:lstStyle/>
          <a:p>
            <a: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t>TALENT INSIGHTS DASHBOARD </a:t>
            </a:r>
            <a:b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br>
            <a:r>
              <a:rPr lang="en-US" sz="1100" dirty="0">
                <a:solidFill>
                  <a:schemeClr val="accent3"/>
                </a:solidFill>
                <a:latin typeface="Arial" panose="020B0604020202020204"/>
                <a:ea typeface="+mj-lt"/>
                <a:cs typeface="Arial" panose="020B0604020202020204"/>
              </a:rPr>
              <a:t>CREDIT CONTROL - DURHAM (50 MILES)</a:t>
            </a:r>
            <a:endParaRPr lang="en-GB" sz="1200" dirty="0">
              <a:solidFill>
                <a:schemeClr val="accent3"/>
              </a:solidFill>
              <a:cs typeface="Arial" panose="020B0604020202020204"/>
            </a:endParaRPr>
          </a:p>
        </p:txBody>
      </p:sp>
      <p:sp>
        <p:nvSpPr>
          <p:cNvPr id="4" name="Footer Placeholder 3">
            <a:extLst>
              <a:ext uri="{FF2B5EF4-FFF2-40B4-BE49-F238E27FC236}">
                <a16:creationId xmlns:a16="http://schemas.microsoft.com/office/drawing/2014/main" id="{5DA7149B-42B8-BEB5-5AB2-6D6622FA4545}"/>
              </a:ext>
            </a:extLst>
          </p:cNvPr>
          <p:cNvSpPr>
            <a:spLocks noGrp="1"/>
          </p:cNvSpPr>
          <p:nvPr>
            <p:ph type="ftr" sz="quarter" idx="10"/>
          </p:nvPr>
        </p:nvSpPr>
        <p:spPr>
          <a:xfrm>
            <a:off x="266549" y="4863729"/>
            <a:ext cx="8468481" cy="107722"/>
          </a:xfrm>
        </p:spPr>
        <p:txBody>
          <a:bodyPr/>
          <a:lstStyle/>
          <a:p>
            <a:r>
              <a:rPr lang="en-US" sz="700" dirty="0"/>
              <a:t>SEARCH CRITERIA: "Credit Control" OR "Credit Controller" OR "Accounts Receivable" OR "AR"</a:t>
            </a:r>
          </a:p>
        </p:txBody>
      </p:sp>
      <p:sp>
        <p:nvSpPr>
          <p:cNvPr id="5" name="Slide Number Placeholder 4">
            <a:extLst>
              <a:ext uri="{FF2B5EF4-FFF2-40B4-BE49-F238E27FC236}">
                <a16:creationId xmlns:a16="http://schemas.microsoft.com/office/drawing/2014/main" id="{750565DD-0B04-937F-7FFD-5A74FBA277A9}"/>
              </a:ext>
            </a:extLst>
          </p:cNvPr>
          <p:cNvSpPr>
            <a:spLocks noGrp="1"/>
          </p:cNvSpPr>
          <p:nvPr>
            <p:ph type="sldNum" sz="quarter" idx="11"/>
          </p:nvPr>
        </p:nvSpPr>
        <p:spPr/>
        <p:txBody>
          <a:bodyPr/>
          <a:lstStyle/>
          <a:p>
            <a:fld id="{48F63A3B-78C7-47BE-AE5E-E10140E04643}" type="slidenum">
              <a:rPr lang="en-US" smtClean="0"/>
              <a:pPr/>
              <a:t>25</a:t>
            </a:fld>
            <a:endParaRPr lang="en-US"/>
          </a:p>
        </p:txBody>
      </p:sp>
      <p:sp>
        <p:nvSpPr>
          <p:cNvPr id="7" name="Rectangle 6">
            <a:extLst>
              <a:ext uri="{FF2B5EF4-FFF2-40B4-BE49-F238E27FC236}">
                <a16:creationId xmlns:a16="http://schemas.microsoft.com/office/drawing/2014/main" id="{E1E18F84-5FEA-BF4F-6A37-184A341215B4}"/>
              </a:ext>
            </a:extLst>
          </p:cNvPr>
          <p:cNvSpPr/>
          <p:nvPr/>
        </p:nvSpPr>
        <p:spPr>
          <a:xfrm>
            <a:off x="6962921" y="1938929"/>
            <a:ext cx="1864540" cy="2870174"/>
          </a:xfrm>
          <a:prstGeom prst="rect">
            <a:avLst/>
          </a:prstGeom>
          <a:solidFill>
            <a:srgbClr val="E7ECF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3124740-A532-EF76-5E52-0BD589CBCD3B}"/>
              </a:ext>
            </a:extLst>
          </p:cNvPr>
          <p:cNvSpPr/>
          <p:nvPr/>
        </p:nvSpPr>
        <p:spPr>
          <a:xfrm>
            <a:off x="6962921" y="1638050"/>
            <a:ext cx="1864536" cy="309066"/>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rPr>
              <a:t>     </a:t>
            </a:r>
            <a:r>
              <a:rPr kumimoji="0" lang="en-US" sz="105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rPr>
              <a:t>KEY TAKEAWAYS</a:t>
            </a:r>
            <a:endParaRPr kumimoji="0" lang="en-US" sz="110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endParaRPr>
          </a:p>
        </p:txBody>
      </p:sp>
      <p:sp>
        <p:nvSpPr>
          <p:cNvPr id="9" name="TextBox 8">
            <a:extLst>
              <a:ext uri="{FF2B5EF4-FFF2-40B4-BE49-F238E27FC236}">
                <a16:creationId xmlns:a16="http://schemas.microsoft.com/office/drawing/2014/main" id="{7CC81B44-83D6-9A2F-A7AE-49E6FC90EAB2}"/>
              </a:ext>
            </a:extLst>
          </p:cNvPr>
          <p:cNvSpPr txBox="1"/>
          <p:nvPr/>
        </p:nvSpPr>
        <p:spPr>
          <a:xfrm>
            <a:off x="6969594" y="1971658"/>
            <a:ext cx="1857863" cy="3000821"/>
          </a:xfrm>
          <a:prstGeom prst="rect">
            <a:avLst/>
          </a:prstGeom>
          <a:noFill/>
        </p:spPr>
        <p:txBody>
          <a:bodyPr wrap="square" rtlCol="0">
            <a:spAutoFit/>
          </a:bodyPr>
          <a:lstStyle/>
          <a:p>
            <a:pPr marL="171450" indent="-171450">
              <a:buFont typeface="Wingdings" panose="05000000000000000000" pitchFamily="2" charset="2"/>
              <a:buChar char="§"/>
            </a:pPr>
            <a:r>
              <a:rPr lang="en-GB" sz="700" dirty="0"/>
              <a:t>There is a very low candidate supply in relation to demand, with only 3 suitable candidates per job advertisement.</a:t>
            </a:r>
          </a:p>
          <a:p>
            <a:pPr marL="171450" indent="-171450">
              <a:buFont typeface="Wingdings" panose="05000000000000000000" pitchFamily="2" charset="2"/>
              <a:buChar char="§"/>
            </a:pPr>
            <a:endParaRPr lang="en-GB" sz="700" dirty="0"/>
          </a:p>
          <a:p>
            <a:pPr marL="171450" indent="-171450">
              <a:buFont typeface="Wingdings" panose="05000000000000000000" pitchFamily="2" charset="2"/>
              <a:buChar char="§"/>
            </a:pPr>
            <a:r>
              <a:rPr lang="en-GB" sz="700" dirty="0"/>
              <a:t>The talent pool for Credit Control within a 50-mile radius of Durham </a:t>
            </a:r>
            <a:r>
              <a:rPr lang="en-US" sz="700" dirty="0"/>
              <a:t>exhibits low ethnic diversity, with White ethnicity comprising over 92% and Asian, Black and Other ethnicities making less than 8% of the total talent pool</a:t>
            </a:r>
          </a:p>
          <a:p>
            <a:pPr marL="171450" indent="-171450">
              <a:buFont typeface="Wingdings" panose="05000000000000000000" pitchFamily="2" charset="2"/>
              <a:buChar char="§"/>
            </a:pPr>
            <a:endParaRPr lang="en-US" sz="700" dirty="0"/>
          </a:p>
          <a:p>
            <a:pPr marL="171450" indent="-171450">
              <a:buFont typeface="Wingdings" panose="05000000000000000000" pitchFamily="2" charset="2"/>
              <a:buChar char="§"/>
            </a:pPr>
            <a:r>
              <a:rPr lang="en-GB" sz="700" dirty="0"/>
              <a:t>The talent pool’s </a:t>
            </a:r>
            <a:r>
              <a:rPr lang="en-US" sz="700" dirty="0"/>
              <a:t>gender distribution is an almost equal gender split with </a:t>
            </a:r>
            <a:r>
              <a:rPr lang="en-GB" sz="700" dirty="0"/>
              <a:t> with 46% of the total talent pool being male</a:t>
            </a:r>
          </a:p>
          <a:p>
            <a:pPr marL="171450" indent="-171450">
              <a:buFont typeface="Wingdings" panose="05000000000000000000" pitchFamily="2" charset="2"/>
              <a:buChar char="§"/>
            </a:pPr>
            <a:endParaRPr lang="en-GB" sz="700" dirty="0"/>
          </a:p>
          <a:p>
            <a:pPr marL="171450" indent="-171450">
              <a:buFont typeface="Wingdings" panose="05000000000000000000" pitchFamily="2" charset="2"/>
              <a:buChar char="§"/>
            </a:pPr>
            <a:r>
              <a:rPr lang="en-GB" sz="700" dirty="0"/>
              <a:t>66% of the talent pool have 8+ years of experience, so it is to be expected that this percentage of the talent pool would expect pay in the upper quartile.</a:t>
            </a:r>
            <a:r>
              <a:rPr lang="en-US" sz="700" dirty="0"/>
              <a:t>​The talent pool is experienced. Only 14% of the total talent pool has less than 3 years of experience</a:t>
            </a:r>
            <a:endParaRPr lang="en-GB" sz="700" dirty="0"/>
          </a:p>
          <a:p>
            <a:pPr marL="171450" indent="-171450">
              <a:buFont typeface="Wingdings" panose="05000000000000000000" pitchFamily="2" charset="2"/>
              <a:buChar char="§"/>
            </a:pPr>
            <a:endParaRPr lang="en-GB" sz="700" dirty="0"/>
          </a:p>
        </p:txBody>
      </p:sp>
      <p:pic>
        <p:nvPicPr>
          <p:cNvPr id="11" name="Graphic 10" descr="Business Growth outline">
            <a:extLst>
              <a:ext uri="{FF2B5EF4-FFF2-40B4-BE49-F238E27FC236}">
                <a16:creationId xmlns:a16="http://schemas.microsoft.com/office/drawing/2014/main" id="{970F7394-1CEF-6B08-CDC2-E05DB8780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4689" y="1611818"/>
            <a:ext cx="351064" cy="351064"/>
          </a:xfrm>
          <a:prstGeom prst="rect">
            <a:avLst/>
          </a:prstGeom>
        </p:spPr>
      </p:pic>
      <p:pic>
        <p:nvPicPr>
          <p:cNvPr id="16" name="Graphic 15" descr="Group with solid fill">
            <a:extLst>
              <a:ext uri="{FF2B5EF4-FFF2-40B4-BE49-F238E27FC236}">
                <a16:creationId xmlns:a16="http://schemas.microsoft.com/office/drawing/2014/main" id="{A637442B-0C94-6BBE-1117-0C294CE7E9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549" y="1220801"/>
            <a:ext cx="460583" cy="460583"/>
          </a:xfrm>
          <a:prstGeom prst="rect">
            <a:avLst/>
          </a:prstGeom>
        </p:spPr>
      </p:pic>
      <p:pic>
        <p:nvPicPr>
          <p:cNvPr id="18" name="Graphic 17" descr="Briefcase with solid fill">
            <a:extLst>
              <a:ext uri="{FF2B5EF4-FFF2-40B4-BE49-F238E27FC236}">
                <a16:creationId xmlns:a16="http://schemas.microsoft.com/office/drawing/2014/main" id="{5FFA72F3-B02C-EB05-51CD-736C6F2C01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1652" y="1261408"/>
            <a:ext cx="382907" cy="382907"/>
          </a:xfrm>
          <a:prstGeom prst="rect">
            <a:avLst/>
          </a:prstGeom>
        </p:spPr>
      </p:pic>
      <p:grpSp>
        <p:nvGrpSpPr>
          <p:cNvPr id="30" name="Group 29">
            <a:extLst>
              <a:ext uri="{FF2B5EF4-FFF2-40B4-BE49-F238E27FC236}">
                <a16:creationId xmlns:a16="http://schemas.microsoft.com/office/drawing/2014/main" id="{C7369173-1AC1-33E7-B882-0EAD214CB603}"/>
              </a:ext>
            </a:extLst>
          </p:cNvPr>
          <p:cNvGrpSpPr/>
          <p:nvPr/>
        </p:nvGrpSpPr>
        <p:grpSpPr>
          <a:xfrm>
            <a:off x="4977684" y="3182244"/>
            <a:ext cx="1864540" cy="1627856"/>
            <a:chOff x="4268537" y="1860603"/>
            <a:chExt cx="2189413" cy="1627856"/>
          </a:xfrm>
        </p:grpSpPr>
        <p:sp>
          <p:nvSpPr>
            <p:cNvPr id="27" name="Rectangle 26">
              <a:extLst>
                <a:ext uri="{FF2B5EF4-FFF2-40B4-BE49-F238E27FC236}">
                  <a16:creationId xmlns:a16="http://schemas.microsoft.com/office/drawing/2014/main" id="{16C3B1AF-C933-273D-F90B-6692EA15335D}"/>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57FDA151-1C4A-B65C-9113-5ADADD820EE0}"/>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lang="en-US" sz="1050" b="1" kern="0" dirty="0">
                  <a:solidFill>
                    <a:srgbClr val="FFFFFF"/>
                  </a:solidFill>
                  <a:latin typeface="Arial" panose="020B0604020202020204"/>
                  <a:cs typeface="Calibri" panose="020F0502020204030204" pitchFamily="34" charset="0"/>
                </a:rPr>
                <a:t>EXPERIENCE</a:t>
              </a:r>
              <a:endPar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grpSp>
      <p:grpSp>
        <p:nvGrpSpPr>
          <p:cNvPr id="31" name="Group 30">
            <a:extLst>
              <a:ext uri="{FF2B5EF4-FFF2-40B4-BE49-F238E27FC236}">
                <a16:creationId xmlns:a16="http://schemas.microsoft.com/office/drawing/2014/main" id="{0CE366E1-4A34-53D3-73F1-2C700A96C0F4}"/>
              </a:ext>
            </a:extLst>
          </p:cNvPr>
          <p:cNvGrpSpPr/>
          <p:nvPr/>
        </p:nvGrpSpPr>
        <p:grpSpPr>
          <a:xfrm>
            <a:off x="2475531" y="3178351"/>
            <a:ext cx="2389309" cy="1627856"/>
            <a:chOff x="4268537" y="1860603"/>
            <a:chExt cx="2189413" cy="1627856"/>
          </a:xfrm>
        </p:grpSpPr>
        <p:sp>
          <p:nvSpPr>
            <p:cNvPr id="32" name="Rectangle 31">
              <a:extLst>
                <a:ext uri="{FF2B5EF4-FFF2-40B4-BE49-F238E27FC236}">
                  <a16:creationId xmlns:a16="http://schemas.microsoft.com/office/drawing/2014/main" id="{750BD04B-B4DD-3579-7F49-AEEFFF3AEE70}"/>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A9D3165C-99C9-9825-81DA-CBA4B6B088F7}"/>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lang="en-US" sz="1050" b="1" kern="0">
                  <a:solidFill>
                    <a:srgbClr val="FFFFFF"/>
                  </a:solidFill>
                  <a:latin typeface="Arial" panose="020B0604020202020204"/>
                  <a:cs typeface="Calibri" panose="020F0502020204030204" pitchFamily="34" charset="0"/>
                </a:rPr>
                <a:t>ETHNICITY</a:t>
              </a:r>
              <a:endParaRPr kumimoji="0" lang="en-US" sz="105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endParaRPr>
            </a:p>
          </p:txBody>
        </p:sp>
      </p:grpSp>
      <p:grpSp>
        <p:nvGrpSpPr>
          <p:cNvPr id="34" name="Group 33">
            <a:extLst>
              <a:ext uri="{FF2B5EF4-FFF2-40B4-BE49-F238E27FC236}">
                <a16:creationId xmlns:a16="http://schemas.microsoft.com/office/drawing/2014/main" id="{A51DF809-E646-0670-C481-DE6FDA31E7AE}"/>
              </a:ext>
            </a:extLst>
          </p:cNvPr>
          <p:cNvGrpSpPr/>
          <p:nvPr/>
        </p:nvGrpSpPr>
        <p:grpSpPr>
          <a:xfrm>
            <a:off x="250817" y="3183336"/>
            <a:ext cx="2135537" cy="1627856"/>
            <a:chOff x="4268537" y="1860603"/>
            <a:chExt cx="2189413" cy="1627856"/>
          </a:xfrm>
        </p:grpSpPr>
        <p:sp>
          <p:nvSpPr>
            <p:cNvPr id="35" name="Rectangle 34">
              <a:extLst>
                <a:ext uri="{FF2B5EF4-FFF2-40B4-BE49-F238E27FC236}">
                  <a16:creationId xmlns:a16="http://schemas.microsoft.com/office/drawing/2014/main" id="{709CE1B9-1BA4-46B8-C2EA-38ACA16EAAA4}"/>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5883369D-2D11-8BFE-45BC-09C71CE87E5C}"/>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lang="en-US" sz="1050" b="1" kern="0">
                  <a:solidFill>
                    <a:srgbClr val="FFFFFF"/>
                  </a:solidFill>
                  <a:latin typeface="Arial" panose="020B0604020202020204"/>
                  <a:cs typeface="Calibri" panose="020F0502020204030204" pitchFamily="34" charset="0"/>
                </a:rPr>
                <a:t>GENDER</a:t>
              </a:r>
              <a:endParaRPr kumimoji="0" lang="en-US" sz="105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endParaRPr>
            </a:p>
          </p:txBody>
        </p:sp>
      </p:grpSp>
      <p:sp>
        <p:nvSpPr>
          <p:cNvPr id="37" name="Rectangle 36">
            <a:extLst>
              <a:ext uri="{FF2B5EF4-FFF2-40B4-BE49-F238E27FC236}">
                <a16:creationId xmlns:a16="http://schemas.microsoft.com/office/drawing/2014/main" id="{4C548EF6-B0B2-E539-2227-B0D6E47A66A1}"/>
              </a:ext>
            </a:extLst>
          </p:cNvPr>
          <p:cNvSpPr/>
          <p:nvPr/>
        </p:nvSpPr>
        <p:spPr>
          <a:xfrm>
            <a:off x="267328" y="1639450"/>
            <a:ext cx="1390931" cy="481343"/>
          </a:xfrm>
          <a:prstGeom prst="rect">
            <a:avLst/>
          </a:prstGeom>
          <a:solidFill>
            <a:srgbClr val="002060"/>
          </a:solidFill>
          <a:ln w="12700">
            <a:solidFill>
              <a:srgbClr val="002060"/>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SUPPLY COUNT</a:t>
            </a:r>
          </a:p>
          <a:p>
            <a:pPr marL="0" marR="0" lvl="0" indent="0" algn="r" defTabSz="457051" rtl="0" eaLnBrk="1" fontAlgn="auto" latinLnBrk="0" hangingPunct="1">
              <a:lnSpc>
                <a:spcPct val="100000"/>
              </a:lnSpc>
              <a:spcBef>
                <a:spcPts val="0"/>
              </a:spcBef>
              <a:spcAft>
                <a:spcPts val="0"/>
              </a:spcAft>
              <a:buClrTx/>
              <a:buSzTx/>
              <a:buFontTx/>
              <a:buNone/>
              <a:tabLst/>
              <a:defRPr/>
            </a:pPr>
            <a:r>
              <a:rPr lang="en-US" sz="1800" b="1" kern="0" dirty="0">
                <a:solidFill>
                  <a:srgbClr val="FFFFFF"/>
                </a:solidFill>
                <a:latin typeface="Arial" panose="020B0604020202020204"/>
                <a:cs typeface="Calibri" panose="020F0502020204030204" pitchFamily="34" charset="0"/>
              </a:rPr>
              <a:t>3,838</a:t>
            </a:r>
            <a:endParaRPr kumimoji="0" lang="en-US" sz="180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sp>
        <p:nvSpPr>
          <p:cNvPr id="38" name="Rectangle 37">
            <a:extLst>
              <a:ext uri="{FF2B5EF4-FFF2-40B4-BE49-F238E27FC236}">
                <a16:creationId xmlns:a16="http://schemas.microsoft.com/office/drawing/2014/main" id="{D1A98756-30C6-48CB-2646-29C0E35BE2C4}"/>
              </a:ext>
            </a:extLst>
          </p:cNvPr>
          <p:cNvSpPr/>
          <p:nvPr/>
        </p:nvSpPr>
        <p:spPr>
          <a:xfrm>
            <a:off x="1813763" y="1638050"/>
            <a:ext cx="1390931" cy="482743"/>
          </a:xfrm>
          <a:prstGeom prst="rect">
            <a:avLst/>
          </a:prstGeom>
          <a:solidFill>
            <a:srgbClr val="002060"/>
          </a:solidFill>
          <a:ln w="12700">
            <a:solidFill>
              <a:srgbClr val="002060"/>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LIVE JOB COUNT</a:t>
            </a:r>
          </a:p>
          <a:p>
            <a:pPr marL="0" marR="0" lvl="0" indent="0" algn="r" defTabSz="457051" rtl="0" eaLnBrk="1" fontAlgn="auto" latinLnBrk="0" hangingPunct="1">
              <a:lnSpc>
                <a:spcPct val="100000"/>
              </a:lnSpc>
              <a:spcBef>
                <a:spcPts val="0"/>
              </a:spcBef>
              <a:spcAft>
                <a:spcPts val="0"/>
              </a:spcAft>
              <a:buClrTx/>
              <a:buSzTx/>
              <a:buFontTx/>
              <a:buNone/>
              <a:tabLst/>
              <a:defRPr/>
            </a:pPr>
            <a:r>
              <a:rPr lang="en-US" sz="1800" b="1" kern="0" dirty="0">
                <a:solidFill>
                  <a:srgbClr val="FFFFFF"/>
                </a:solidFill>
                <a:latin typeface="Arial" panose="020B0604020202020204"/>
                <a:cs typeface="Calibri" panose="020F0502020204030204" pitchFamily="34" charset="0"/>
              </a:rPr>
              <a:t>1,240</a:t>
            </a:r>
            <a:endParaRPr kumimoji="0" lang="en-US" sz="180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sp>
        <p:nvSpPr>
          <p:cNvPr id="2" name="Rectangle 1">
            <a:extLst>
              <a:ext uri="{FF2B5EF4-FFF2-40B4-BE49-F238E27FC236}">
                <a16:creationId xmlns:a16="http://schemas.microsoft.com/office/drawing/2014/main" id="{88696AB3-AF2C-1F4B-F16F-49EC87A6157F}"/>
              </a:ext>
            </a:extLst>
          </p:cNvPr>
          <p:cNvSpPr/>
          <p:nvPr/>
        </p:nvSpPr>
        <p:spPr>
          <a:xfrm>
            <a:off x="250825" y="2356039"/>
            <a:ext cx="2953869" cy="666669"/>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rPr>
              <a:t>CANDIDATE SUPPLY RELATIVE TO DEMAND</a:t>
            </a:r>
          </a:p>
        </p:txBody>
      </p:sp>
      <p:sp>
        <p:nvSpPr>
          <p:cNvPr id="12" name="TextBox 11">
            <a:extLst>
              <a:ext uri="{FF2B5EF4-FFF2-40B4-BE49-F238E27FC236}">
                <a16:creationId xmlns:a16="http://schemas.microsoft.com/office/drawing/2014/main" id="{6BA226A3-3C07-49A5-8EAC-6C52EFCE2EF4}"/>
              </a:ext>
            </a:extLst>
          </p:cNvPr>
          <p:cNvSpPr txBox="1"/>
          <p:nvPr/>
        </p:nvSpPr>
        <p:spPr>
          <a:xfrm>
            <a:off x="2552775" y="2641155"/>
            <a:ext cx="651920" cy="369332"/>
          </a:xfrm>
          <a:prstGeom prst="rect">
            <a:avLst/>
          </a:prstGeom>
          <a:noFill/>
        </p:spPr>
        <p:txBody>
          <a:bodyPr wrap="square" rtlCol="0">
            <a:spAutoFit/>
          </a:bodyPr>
          <a:lstStyle/>
          <a:p>
            <a:pPr algn="r"/>
            <a:r>
              <a:rPr lang="en-US" sz="1800" b="1" dirty="0">
                <a:solidFill>
                  <a:schemeClr val="bg2"/>
                </a:solidFill>
              </a:rPr>
              <a:t>3</a:t>
            </a:r>
            <a:endParaRPr lang="en-GB" sz="1800" b="1" dirty="0">
              <a:solidFill>
                <a:schemeClr val="bg2"/>
              </a:solidFill>
            </a:endParaRPr>
          </a:p>
        </p:txBody>
      </p:sp>
      <p:grpSp>
        <p:nvGrpSpPr>
          <p:cNvPr id="13" name="Group 12">
            <a:extLst>
              <a:ext uri="{FF2B5EF4-FFF2-40B4-BE49-F238E27FC236}">
                <a16:creationId xmlns:a16="http://schemas.microsoft.com/office/drawing/2014/main" id="{EA03F684-1DF5-2B95-556C-A0C7D2C8BAC4}"/>
              </a:ext>
            </a:extLst>
          </p:cNvPr>
          <p:cNvGrpSpPr/>
          <p:nvPr/>
        </p:nvGrpSpPr>
        <p:grpSpPr>
          <a:xfrm>
            <a:off x="3325391" y="1638050"/>
            <a:ext cx="3516833" cy="1384657"/>
            <a:chOff x="4268537" y="1860603"/>
            <a:chExt cx="2189413" cy="1627856"/>
          </a:xfrm>
        </p:grpSpPr>
        <p:sp>
          <p:nvSpPr>
            <p:cNvPr id="15" name="Rectangle 14">
              <a:extLst>
                <a:ext uri="{FF2B5EF4-FFF2-40B4-BE49-F238E27FC236}">
                  <a16:creationId xmlns:a16="http://schemas.microsoft.com/office/drawing/2014/main" id="{3F10069F-68B0-E1BD-C78B-F248D3E79210}"/>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76C4CE88-4515-4AFF-BF1E-F9B3D76E0260}"/>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rPr>
                <a:t>SALARY EXPECTATIONS</a:t>
              </a:r>
            </a:p>
          </p:txBody>
        </p:sp>
      </p:grpSp>
      <p:pic>
        <p:nvPicPr>
          <p:cNvPr id="19" name="Graphic 18" descr="Coins with solid fill">
            <a:extLst>
              <a:ext uri="{FF2B5EF4-FFF2-40B4-BE49-F238E27FC236}">
                <a16:creationId xmlns:a16="http://schemas.microsoft.com/office/drawing/2014/main" id="{E0811BF0-1D18-EBD8-7DAF-0385D23168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24803" y="1279467"/>
            <a:ext cx="380614" cy="380614"/>
          </a:xfrm>
          <a:prstGeom prst="rect">
            <a:avLst/>
          </a:prstGeom>
        </p:spPr>
      </p:pic>
      <p:grpSp>
        <p:nvGrpSpPr>
          <p:cNvPr id="43" name="Group 42">
            <a:extLst>
              <a:ext uri="{FF2B5EF4-FFF2-40B4-BE49-F238E27FC236}">
                <a16:creationId xmlns:a16="http://schemas.microsoft.com/office/drawing/2014/main" id="{733E3218-B7FD-AE99-541E-5892E2EF5ADD}"/>
              </a:ext>
            </a:extLst>
          </p:cNvPr>
          <p:cNvGrpSpPr/>
          <p:nvPr/>
        </p:nvGrpSpPr>
        <p:grpSpPr>
          <a:xfrm>
            <a:off x="297334" y="2706391"/>
            <a:ext cx="1972737" cy="259063"/>
            <a:chOff x="297334" y="2706391"/>
            <a:chExt cx="1972737" cy="259063"/>
          </a:xfrm>
        </p:grpSpPr>
        <p:grpSp>
          <p:nvGrpSpPr>
            <p:cNvPr id="23" name="Group 22">
              <a:extLst>
                <a:ext uri="{FF2B5EF4-FFF2-40B4-BE49-F238E27FC236}">
                  <a16:creationId xmlns:a16="http://schemas.microsoft.com/office/drawing/2014/main" id="{6C7AC21B-34DE-F463-4330-22D666B32CDA}"/>
                </a:ext>
              </a:extLst>
            </p:cNvPr>
            <p:cNvGrpSpPr/>
            <p:nvPr/>
          </p:nvGrpSpPr>
          <p:grpSpPr>
            <a:xfrm>
              <a:off x="350430" y="2739055"/>
              <a:ext cx="1824129" cy="226399"/>
              <a:chOff x="9038628" y="2470955"/>
              <a:chExt cx="2531853" cy="502920"/>
            </a:xfrm>
          </p:grpSpPr>
          <p:sp>
            <p:nvSpPr>
              <p:cNvPr id="25" name="Rectangle 24">
                <a:extLst>
                  <a:ext uri="{FF2B5EF4-FFF2-40B4-BE49-F238E27FC236}">
                    <a16:creationId xmlns:a16="http://schemas.microsoft.com/office/drawing/2014/main" id="{AB40A824-E277-5941-4647-82783D8B13E8}"/>
                  </a:ext>
                </a:extLst>
              </p:cNvPr>
              <p:cNvSpPr/>
              <p:nvPr/>
            </p:nvSpPr>
            <p:spPr>
              <a:xfrm>
                <a:off x="9038628" y="2470955"/>
                <a:ext cx="2531853" cy="501041"/>
              </a:xfrm>
              <a:prstGeom prst="rect">
                <a:avLst/>
              </a:prstGeom>
              <a:gradFill>
                <a:gsLst>
                  <a:gs pos="40000">
                    <a:schemeClr val="accent3"/>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1200">
                    <a:solidFill>
                      <a:schemeClr val="tx1"/>
                    </a:solidFill>
                    <a:latin typeface="Honeywell Sans Web" panose="02010503040101060203" pitchFamily="2" charset="0"/>
                  </a:rPr>
                  <a:t>	      </a:t>
                </a:r>
                <a:endParaRPr lang="en-US" sz="1200">
                  <a:solidFill>
                    <a:schemeClr val="bg1"/>
                  </a:solidFill>
                  <a:latin typeface="Honeywell Sans Web" panose="02010503040101060203" pitchFamily="2" charset="0"/>
                </a:endParaRPr>
              </a:p>
            </p:txBody>
          </p:sp>
          <p:cxnSp>
            <p:nvCxnSpPr>
              <p:cNvPr id="26" name="Straight Connector 25">
                <a:extLst>
                  <a:ext uri="{FF2B5EF4-FFF2-40B4-BE49-F238E27FC236}">
                    <a16:creationId xmlns:a16="http://schemas.microsoft.com/office/drawing/2014/main" id="{A7EAF518-4097-1131-78E7-13D40F32E8D9}"/>
                  </a:ext>
                </a:extLst>
              </p:cNvPr>
              <p:cNvCxnSpPr>
                <a:cxnSpLocks/>
              </p:cNvCxnSpPr>
              <p:nvPr/>
            </p:nvCxnSpPr>
            <p:spPr>
              <a:xfrm>
                <a:off x="9542349" y="2470955"/>
                <a:ext cx="0" cy="50104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21A73-4E31-2B97-9973-D65E65A681AE}"/>
                  </a:ext>
                </a:extLst>
              </p:cNvPr>
              <p:cNvCxnSpPr/>
              <p:nvPr/>
            </p:nvCxnSpPr>
            <p:spPr>
              <a:xfrm>
                <a:off x="11070882" y="2470955"/>
                <a:ext cx="0" cy="50292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993C46-B1D8-5A3B-2BBE-0E69D972535F}"/>
                  </a:ext>
                </a:extLst>
              </p:cNvPr>
              <p:cNvCxnSpPr>
                <a:cxnSpLocks/>
              </p:cNvCxnSpPr>
              <p:nvPr/>
            </p:nvCxnSpPr>
            <p:spPr>
              <a:xfrm>
                <a:off x="10571434" y="2470955"/>
                <a:ext cx="0" cy="50104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1576EBD-39A1-850B-EC16-8313BC6237D8}"/>
                  </a:ext>
                </a:extLst>
              </p:cNvPr>
              <p:cNvCxnSpPr>
                <a:cxnSpLocks/>
              </p:cNvCxnSpPr>
              <p:nvPr/>
            </p:nvCxnSpPr>
            <p:spPr>
              <a:xfrm flipH="1">
                <a:off x="10046328" y="2470955"/>
                <a:ext cx="1" cy="50104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4A214E81-6664-38BC-12F4-469421ECBF7D}"/>
                </a:ext>
              </a:extLst>
            </p:cNvPr>
            <p:cNvSpPr txBox="1"/>
            <p:nvPr/>
          </p:nvSpPr>
          <p:spPr>
            <a:xfrm>
              <a:off x="297334" y="2706391"/>
              <a:ext cx="488731" cy="200055"/>
            </a:xfrm>
            <a:prstGeom prst="rect">
              <a:avLst/>
            </a:prstGeom>
            <a:noFill/>
          </p:spPr>
          <p:txBody>
            <a:bodyPr wrap="square" rtlCol="0">
              <a:spAutoFit/>
            </a:bodyPr>
            <a:lstStyle/>
            <a:p>
              <a:r>
                <a:rPr lang="en-GB" sz="700"/>
                <a:t>Low</a:t>
              </a:r>
            </a:p>
          </p:txBody>
        </p:sp>
        <p:sp>
          <p:nvSpPr>
            <p:cNvPr id="42" name="TextBox 41">
              <a:extLst>
                <a:ext uri="{FF2B5EF4-FFF2-40B4-BE49-F238E27FC236}">
                  <a16:creationId xmlns:a16="http://schemas.microsoft.com/office/drawing/2014/main" id="{AB9D46F8-E95B-A777-23B8-9A79D9C41EDA}"/>
                </a:ext>
              </a:extLst>
            </p:cNvPr>
            <p:cNvSpPr txBox="1"/>
            <p:nvPr/>
          </p:nvSpPr>
          <p:spPr>
            <a:xfrm>
              <a:off x="1781340" y="2706391"/>
              <a:ext cx="488731" cy="200055"/>
            </a:xfrm>
            <a:prstGeom prst="rect">
              <a:avLst/>
            </a:prstGeom>
            <a:noFill/>
          </p:spPr>
          <p:txBody>
            <a:bodyPr wrap="square" rtlCol="0">
              <a:spAutoFit/>
            </a:bodyPr>
            <a:lstStyle/>
            <a:p>
              <a:r>
                <a:rPr lang="en-GB" sz="700"/>
                <a:t>High</a:t>
              </a:r>
            </a:p>
          </p:txBody>
        </p:sp>
      </p:grpSp>
      <p:sp>
        <p:nvSpPr>
          <p:cNvPr id="45" name="Pentagon 43">
            <a:extLst>
              <a:ext uri="{FF2B5EF4-FFF2-40B4-BE49-F238E27FC236}">
                <a16:creationId xmlns:a16="http://schemas.microsoft.com/office/drawing/2014/main" id="{D7556460-B0A5-182F-A9CF-E9B5B80D4184}"/>
              </a:ext>
            </a:extLst>
          </p:cNvPr>
          <p:cNvSpPr/>
          <p:nvPr/>
        </p:nvSpPr>
        <p:spPr>
          <a:xfrm rot="16200000">
            <a:off x="394722" y="2943308"/>
            <a:ext cx="96647" cy="5798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7517">
              <a:defRPr/>
            </a:pPr>
            <a:endParaRPr lang="en-US" sz="1038">
              <a:solidFill>
                <a:schemeClr val="tx1"/>
              </a:solidFill>
              <a:latin typeface="Honeywell Sans Web" panose="02010503040101060203" pitchFamily="2" charset="0"/>
            </a:endParaRPr>
          </a:p>
        </p:txBody>
      </p:sp>
      <p:graphicFrame>
        <p:nvGraphicFramePr>
          <p:cNvPr id="3" name="Chart 2">
            <a:extLst>
              <a:ext uri="{FF2B5EF4-FFF2-40B4-BE49-F238E27FC236}">
                <a16:creationId xmlns:a16="http://schemas.microsoft.com/office/drawing/2014/main" id="{95B61EF4-953E-C592-E85D-224FD4A702C0}"/>
              </a:ext>
            </a:extLst>
          </p:cNvPr>
          <p:cNvGraphicFramePr>
            <a:graphicFrameLocks/>
          </p:cNvGraphicFramePr>
          <p:nvPr/>
        </p:nvGraphicFramePr>
        <p:xfrm>
          <a:off x="38050" y="3315181"/>
          <a:ext cx="2535744" cy="160567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7" name="Chart 46">
            <a:extLst>
              <a:ext uri="{FF2B5EF4-FFF2-40B4-BE49-F238E27FC236}">
                <a16:creationId xmlns:a16="http://schemas.microsoft.com/office/drawing/2014/main" id="{A3637B48-AEEB-9C9F-6C43-392EED36AAB6}"/>
              </a:ext>
            </a:extLst>
          </p:cNvPr>
          <p:cNvGraphicFramePr>
            <a:graphicFrameLocks/>
          </p:cNvGraphicFramePr>
          <p:nvPr/>
        </p:nvGraphicFramePr>
        <p:xfrm>
          <a:off x="4881039" y="3539488"/>
          <a:ext cx="2081882" cy="12739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Chart 19">
            <a:extLst>
              <a:ext uri="{FF2B5EF4-FFF2-40B4-BE49-F238E27FC236}">
                <a16:creationId xmlns:a16="http://schemas.microsoft.com/office/drawing/2014/main" id="{8408B177-3429-1BC9-3E32-B40575E867D1}"/>
              </a:ext>
            </a:extLst>
          </p:cNvPr>
          <p:cNvGraphicFramePr>
            <a:graphicFrameLocks/>
          </p:cNvGraphicFramePr>
          <p:nvPr/>
        </p:nvGraphicFramePr>
        <p:xfrm>
          <a:off x="2331606" y="3582441"/>
          <a:ext cx="2535743" cy="1329086"/>
        </p:xfrm>
        <a:graphic>
          <a:graphicData uri="http://schemas.openxmlformats.org/drawingml/2006/chart">
            <c:chart xmlns:c="http://schemas.openxmlformats.org/drawingml/2006/chart" xmlns:r="http://schemas.openxmlformats.org/officeDocument/2006/relationships" r:id="rId13"/>
          </a:graphicData>
        </a:graphic>
      </p:graphicFrame>
      <p:sp>
        <p:nvSpPr>
          <p:cNvPr id="21" name="TextBox 20">
            <a:extLst>
              <a:ext uri="{FF2B5EF4-FFF2-40B4-BE49-F238E27FC236}">
                <a16:creationId xmlns:a16="http://schemas.microsoft.com/office/drawing/2014/main" id="{E899D4C8-AC80-4572-22E4-9CBAD91DC372}"/>
              </a:ext>
            </a:extLst>
          </p:cNvPr>
          <p:cNvSpPr txBox="1"/>
          <p:nvPr/>
        </p:nvSpPr>
        <p:spPr>
          <a:xfrm>
            <a:off x="1061241" y="3958029"/>
            <a:ext cx="489362" cy="200055"/>
          </a:xfrm>
          <a:prstGeom prst="rect">
            <a:avLst/>
          </a:prstGeom>
          <a:noFill/>
        </p:spPr>
        <p:txBody>
          <a:bodyPr wrap="square" rtlCol="0">
            <a:spAutoFit/>
          </a:bodyPr>
          <a:lstStyle/>
          <a:p>
            <a:pPr algn="ctr"/>
            <a:r>
              <a:rPr lang="en-GB" sz="700" b="1" dirty="0">
                <a:solidFill>
                  <a:srgbClr val="007FA9"/>
                </a:solidFill>
              </a:rPr>
              <a:t>MALE</a:t>
            </a:r>
          </a:p>
        </p:txBody>
      </p:sp>
      <p:sp>
        <p:nvSpPr>
          <p:cNvPr id="24" name="TextBox 23">
            <a:extLst>
              <a:ext uri="{FF2B5EF4-FFF2-40B4-BE49-F238E27FC236}">
                <a16:creationId xmlns:a16="http://schemas.microsoft.com/office/drawing/2014/main" id="{D035494A-E675-ADD4-2327-A534A25A1308}"/>
              </a:ext>
            </a:extLst>
          </p:cNvPr>
          <p:cNvSpPr txBox="1"/>
          <p:nvPr/>
        </p:nvSpPr>
        <p:spPr>
          <a:xfrm>
            <a:off x="1033834" y="4402702"/>
            <a:ext cx="549729" cy="200055"/>
          </a:xfrm>
          <a:prstGeom prst="rect">
            <a:avLst/>
          </a:prstGeom>
          <a:noFill/>
        </p:spPr>
        <p:txBody>
          <a:bodyPr wrap="square" rtlCol="0">
            <a:spAutoFit/>
          </a:bodyPr>
          <a:lstStyle/>
          <a:p>
            <a:pPr algn="ctr"/>
            <a:r>
              <a:rPr lang="en-GB" sz="700" b="1" dirty="0">
                <a:solidFill>
                  <a:srgbClr val="00BFB3"/>
                </a:solidFill>
              </a:rPr>
              <a:t>FEMALE</a:t>
            </a:r>
          </a:p>
        </p:txBody>
      </p:sp>
      <p:graphicFrame>
        <p:nvGraphicFramePr>
          <p:cNvPr id="14" name="Chart 13">
            <a:extLst>
              <a:ext uri="{FF2B5EF4-FFF2-40B4-BE49-F238E27FC236}">
                <a16:creationId xmlns:a16="http://schemas.microsoft.com/office/drawing/2014/main" id="{9AEC1131-26C5-4EF5-92BC-B58FC4C7F95E}"/>
              </a:ext>
            </a:extLst>
          </p:cNvPr>
          <p:cNvGraphicFramePr>
            <a:graphicFrameLocks/>
          </p:cNvGraphicFramePr>
          <p:nvPr/>
        </p:nvGraphicFramePr>
        <p:xfrm>
          <a:off x="3506066" y="1845503"/>
          <a:ext cx="3329709" cy="1227650"/>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45727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551C9E-2D87-535F-C62C-CD7F1F4D7D7A}"/>
              </a:ext>
            </a:extLst>
          </p:cNvPr>
          <p:cNvSpPr/>
          <p:nvPr/>
        </p:nvSpPr>
        <p:spPr>
          <a:xfrm>
            <a:off x="250824" y="1200411"/>
            <a:ext cx="7156584" cy="27432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4A8B1D0-C60E-858C-E175-091BC1440308}"/>
              </a:ext>
            </a:extLst>
          </p:cNvPr>
          <p:cNvSpPr>
            <a:spLocks noGrp="1"/>
          </p:cNvSpPr>
          <p:nvPr>
            <p:ph type="title"/>
          </p:nvPr>
        </p:nvSpPr>
        <p:spPr/>
        <p:txBody>
          <a:bodyPr/>
          <a:lstStyle/>
          <a:p>
            <a:r>
              <a:rPr lang="en-GB" b="1"/>
              <a:t>ASSOCIATED JOB TITLES</a:t>
            </a:r>
            <a:endParaRPr lang="en-GB" sz="1200" b="1"/>
          </a:p>
        </p:txBody>
      </p:sp>
      <p:sp>
        <p:nvSpPr>
          <p:cNvPr id="3" name="Footer Placeholder 2">
            <a:extLst>
              <a:ext uri="{FF2B5EF4-FFF2-40B4-BE49-F238E27FC236}">
                <a16:creationId xmlns:a16="http://schemas.microsoft.com/office/drawing/2014/main" id="{02381230-C0CC-8133-3593-76288E31826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C71E074-7E43-CFD2-004E-FD8A95954E8A}"/>
              </a:ext>
            </a:extLst>
          </p:cNvPr>
          <p:cNvSpPr>
            <a:spLocks noGrp="1"/>
          </p:cNvSpPr>
          <p:nvPr>
            <p:ph type="sldNum" sz="quarter" idx="11"/>
          </p:nvPr>
        </p:nvSpPr>
        <p:spPr/>
        <p:txBody>
          <a:bodyPr/>
          <a:lstStyle/>
          <a:p>
            <a:fld id="{48F63A3B-78C7-47BE-AE5E-E10140E04643}" type="slidenum">
              <a:rPr lang="en-US" smtClean="0"/>
              <a:pPr/>
              <a:t>26</a:t>
            </a:fld>
            <a:endParaRPr lang="en-US"/>
          </a:p>
        </p:txBody>
      </p:sp>
      <p:graphicFrame>
        <p:nvGraphicFramePr>
          <p:cNvPr id="5" name="Table 6">
            <a:extLst>
              <a:ext uri="{FF2B5EF4-FFF2-40B4-BE49-F238E27FC236}">
                <a16:creationId xmlns:a16="http://schemas.microsoft.com/office/drawing/2014/main" id="{ACB402B2-1E51-45CF-6A53-77CF536AAD80}"/>
              </a:ext>
            </a:extLst>
          </p:cNvPr>
          <p:cNvGraphicFramePr>
            <a:graphicFrameLocks noGrp="1"/>
          </p:cNvGraphicFramePr>
          <p:nvPr/>
        </p:nvGraphicFramePr>
        <p:xfrm>
          <a:off x="1866118" y="1900685"/>
          <a:ext cx="5541290" cy="2186791"/>
        </p:xfrm>
        <a:graphic>
          <a:graphicData uri="http://schemas.openxmlformats.org/drawingml/2006/table">
            <a:tbl>
              <a:tblPr firstRow="1" bandRow="1">
                <a:tableStyleId>{5C22544A-7EE6-4342-B048-85BDC9FD1C3A}</a:tableStyleId>
              </a:tblPr>
              <a:tblGrid>
                <a:gridCol w="2770645">
                  <a:extLst>
                    <a:ext uri="{9D8B030D-6E8A-4147-A177-3AD203B41FA5}">
                      <a16:colId xmlns:a16="http://schemas.microsoft.com/office/drawing/2014/main" val="2586477611"/>
                    </a:ext>
                  </a:extLst>
                </a:gridCol>
                <a:gridCol w="2770645">
                  <a:extLst>
                    <a:ext uri="{9D8B030D-6E8A-4147-A177-3AD203B41FA5}">
                      <a16:colId xmlns:a16="http://schemas.microsoft.com/office/drawing/2014/main" val="2408613789"/>
                    </a:ext>
                  </a:extLst>
                </a:gridCol>
              </a:tblGrid>
              <a:tr h="288181">
                <a:tc gridSpan="2">
                  <a:txBody>
                    <a:bodyPr/>
                    <a:lstStyle/>
                    <a:p>
                      <a:pPr algn="ctr"/>
                      <a:r>
                        <a:rPr lang="en-GB" sz="1100" dirty="0"/>
                        <a:t>ALTERNATIVE JOB TITLES</a:t>
                      </a:r>
                    </a:p>
                  </a:txBody>
                  <a:tcPr anchor="ctr">
                    <a:solidFill>
                      <a:srgbClr val="002060"/>
                    </a:solidFill>
                  </a:tcPr>
                </a:tc>
                <a:tc hMerge="1">
                  <a:txBody>
                    <a:bodyPr/>
                    <a:lstStyle/>
                    <a:p>
                      <a:endParaRPr lang="en-GB"/>
                    </a:p>
                  </a:txBody>
                  <a:tcPr/>
                </a:tc>
                <a:extLst>
                  <a:ext uri="{0D108BD9-81ED-4DB2-BD59-A6C34878D82A}">
                    <a16:rowId xmlns:a16="http://schemas.microsoft.com/office/drawing/2014/main" val="919350236"/>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Accounts Assistants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Finance Manager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Credit Controller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Finance Officer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Accounts Manager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Finance Administrator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Purchase Ledger Clerk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Credit Control Administrator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Assistant Accountant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Credit Control Manager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Management Accountant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Service Desk Analyst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271230">
                <a:tc>
                  <a:txBody>
                    <a:bodyPr/>
                    <a:lstStyle/>
                    <a:p>
                      <a:pPr marL="0" algn="l" defTabSz="685577" rtl="0" eaLnBrk="1" fontAlgn="base" latinLnBrk="0" hangingPunct="1"/>
                      <a:r>
                        <a:rPr lang="en-US" sz="1000" b="0" i="0" kern="1200" dirty="0">
                          <a:solidFill>
                            <a:srgbClr val="002060"/>
                          </a:solidFill>
                          <a:effectLst/>
                          <a:latin typeface="Arial" panose="020B0604020202020204" pitchFamily="34" charset="0"/>
                          <a:ea typeface="+mn-ea"/>
                          <a:cs typeface="+mn-cs"/>
                        </a:rPr>
                        <a:t>Financial Controller </a:t>
                      </a:r>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tc>
                  <a:txBody>
                    <a:bodyPr/>
                    <a:lstStyle/>
                    <a:p>
                      <a:pPr marL="0" algn="l" defTabSz="685577" rtl="0" eaLnBrk="1" fontAlgn="base" latinLnBrk="0" hangingPunct="1"/>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2390447"/>
                  </a:ext>
                </a:extLst>
              </a:tr>
            </a:tbl>
          </a:graphicData>
        </a:graphic>
      </p:graphicFrame>
      <p:sp>
        <p:nvSpPr>
          <p:cNvPr id="6" name="Arrow: Bent-Up 5">
            <a:extLst>
              <a:ext uri="{FF2B5EF4-FFF2-40B4-BE49-F238E27FC236}">
                <a16:creationId xmlns:a16="http://schemas.microsoft.com/office/drawing/2014/main" id="{8743590A-006A-94C1-2662-D44AE94EADDE}"/>
              </a:ext>
            </a:extLst>
          </p:cNvPr>
          <p:cNvSpPr/>
          <p:nvPr/>
        </p:nvSpPr>
        <p:spPr>
          <a:xfrm rot="5400000">
            <a:off x="176370" y="1289371"/>
            <a:ext cx="1017016" cy="868108"/>
          </a:xfrm>
          <a:prstGeom prst="ben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Group brainstorm with solid fill">
            <a:extLst>
              <a:ext uri="{FF2B5EF4-FFF2-40B4-BE49-F238E27FC236}">
                <a16:creationId xmlns:a16="http://schemas.microsoft.com/office/drawing/2014/main" id="{39520F03-4291-064D-E9B7-72CA9A78D2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3242" y="1723425"/>
            <a:ext cx="618565" cy="618565"/>
          </a:xfrm>
          <a:prstGeom prst="rect">
            <a:avLst/>
          </a:prstGeom>
        </p:spPr>
      </p:pic>
      <p:sp>
        <p:nvSpPr>
          <p:cNvPr id="10" name="TextBox 9">
            <a:extLst>
              <a:ext uri="{FF2B5EF4-FFF2-40B4-BE49-F238E27FC236}">
                <a16:creationId xmlns:a16="http://schemas.microsoft.com/office/drawing/2014/main" id="{21CFA8F0-203B-7AD9-1805-9FC16032FA85}"/>
              </a:ext>
            </a:extLst>
          </p:cNvPr>
          <p:cNvSpPr txBox="1"/>
          <p:nvPr/>
        </p:nvSpPr>
        <p:spPr>
          <a:xfrm>
            <a:off x="250824" y="1174777"/>
            <a:ext cx="7156584" cy="299954"/>
          </a:xfrm>
          <a:prstGeom prst="rect">
            <a:avLst/>
          </a:prstGeom>
          <a:noFill/>
        </p:spPr>
        <p:txBody>
          <a:bodyPr wrap="square" rtlCol="0">
            <a:spAutoFit/>
          </a:bodyPr>
          <a:lstStyle/>
          <a:p>
            <a:pPr algn="ctr"/>
            <a:r>
              <a:rPr lang="en-GB" b="1" dirty="0">
                <a:solidFill>
                  <a:schemeClr val="bg2"/>
                </a:solidFill>
              </a:rPr>
              <a:t>CREDIT CONTROL </a:t>
            </a:r>
          </a:p>
        </p:txBody>
      </p:sp>
    </p:spTree>
    <p:extLst>
      <p:ext uri="{BB962C8B-B14F-4D97-AF65-F5344CB8AC3E}">
        <p14:creationId xmlns:p14="http://schemas.microsoft.com/office/powerpoint/2010/main" val="247294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F01EEB-F040-F333-1296-D03AF55120A4}"/>
              </a:ext>
            </a:extLst>
          </p:cNvPr>
          <p:cNvSpPr/>
          <p:nvPr/>
        </p:nvSpPr>
        <p:spPr>
          <a:xfrm>
            <a:off x="512494" y="1325526"/>
            <a:ext cx="880676" cy="2551257"/>
          </a:xfrm>
          <a:prstGeom prst="rect">
            <a:avLst/>
          </a:prstGeom>
          <a:solidFill>
            <a:srgbClr val="E7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EEF27074-943B-5B1D-633C-F3CF9DF0485F}"/>
              </a:ext>
            </a:extLst>
          </p:cNvPr>
          <p:cNvSpPr>
            <a:spLocks noGrp="1"/>
          </p:cNvSpPr>
          <p:nvPr>
            <p:ph type="title"/>
          </p:nvPr>
        </p:nvSpPr>
        <p:spPr/>
        <p:txBody>
          <a:bodyPr/>
          <a:lstStyle/>
          <a:p>
            <a: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t>SUPPLY AND DEMAND – BREAKDOWN BY LOCATION</a:t>
            </a:r>
            <a:b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br>
            <a:r>
              <a:rPr kumimoji="0" lang="en-US" sz="1100" i="0" u="none" strike="noStrike" kern="1200" cap="none" spc="0" normalizeH="0" baseline="0" noProof="0" dirty="0">
                <a:ln>
                  <a:noFill/>
                </a:ln>
                <a:solidFill>
                  <a:schemeClr val="accent3"/>
                </a:solidFill>
                <a:effectLst/>
                <a:uLnTx/>
                <a:uFillTx/>
                <a:latin typeface="Arial" panose="020B0604020202020204"/>
                <a:ea typeface="+mj-lt"/>
                <a:cs typeface="Arial" panose="020B0604020202020204"/>
              </a:rPr>
              <a:t>CREDIT CONTROL - DURHAM (50 MILES)</a:t>
            </a:r>
            <a:endParaRPr lang="en-GB" dirty="0">
              <a:solidFill>
                <a:schemeClr val="accent3"/>
              </a:solidFill>
            </a:endParaRPr>
          </a:p>
        </p:txBody>
      </p:sp>
      <p:sp>
        <p:nvSpPr>
          <p:cNvPr id="4" name="Footer Placeholder 3">
            <a:extLst>
              <a:ext uri="{FF2B5EF4-FFF2-40B4-BE49-F238E27FC236}">
                <a16:creationId xmlns:a16="http://schemas.microsoft.com/office/drawing/2014/main" id="{5DA7149B-42B8-BEB5-5AB2-6D6622FA4545}"/>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750565DD-0B04-937F-7FFD-5A74FBA277A9}"/>
              </a:ext>
            </a:extLst>
          </p:cNvPr>
          <p:cNvSpPr>
            <a:spLocks noGrp="1"/>
          </p:cNvSpPr>
          <p:nvPr>
            <p:ph type="sldNum" sz="quarter" idx="11"/>
          </p:nvPr>
        </p:nvSpPr>
        <p:spPr/>
        <p:txBody>
          <a:bodyPr/>
          <a:lstStyle/>
          <a:p>
            <a:fld id="{48F63A3B-78C7-47BE-AE5E-E10140E04643}" type="slidenum">
              <a:rPr lang="en-US" smtClean="0"/>
              <a:pPr/>
              <a:t>27</a:t>
            </a:fld>
            <a:endParaRPr lang="en-US"/>
          </a:p>
        </p:txBody>
      </p:sp>
      <p:sp>
        <p:nvSpPr>
          <p:cNvPr id="7" name="Rectangle 6">
            <a:extLst>
              <a:ext uri="{FF2B5EF4-FFF2-40B4-BE49-F238E27FC236}">
                <a16:creationId xmlns:a16="http://schemas.microsoft.com/office/drawing/2014/main" id="{E1E18F84-5FEA-BF4F-6A37-184A341215B4}"/>
              </a:ext>
            </a:extLst>
          </p:cNvPr>
          <p:cNvSpPr/>
          <p:nvPr/>
        </p:nvSpPr>
        <p:spPr>
          <a:xfrm>
            <a:off x="1085359" y="4190078"/>
            <a:ext cx="4132527" cy="577866"/>
          </a:xfrm>
          <a:prstGeom prst="rect">
            <a:avLst/>
          </a:prstGeom>
          <a:solidFill>
            <a:srgbClr val="E7ECF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3124740-A532-EF76-5E52-0BD589CBCD3B}"/>
              </a:ext>
            </a:extLst>
          </p:cNvPr>
          <p:cNvSpPr/>
          <p:nvPr/>
        </p:nvSpPr>
        <p:spPr>
          <a:xfrm>
            <a:off x="315194" y="4190078"/>
            <a:ext cx="770165" cy="577866"/>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lang="en-US" sz="1100" b="1" kern="0" noProof="0">
              <a:solidFill>
                <a:srgbClr val="FFFFFF"/>
              </a:solidFill>
              <a:latin typeface="Arial" panose="020B0604020202020204"/>
              <a:cs typeface="Calibri" panose="020F0502020204030204" pitchFamily="34" charset="0"/>
            </a:endParaRPr>
          </a:p>
          <a:p>
            <a:pPr marL="0" marR="0" lvl="0" indent="0" algn="ctr" defTabSz="457051"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rPr>
              <a:t>KEY  TAKEAWAYS</a:t>
            </a:r>
          </a:p>
        </p:txBody>
      </p:sp>
      <p:sp>
        <p:nvSpPr>
          <p:cNvPr id="9" name="TextBox 8">
            <a:extLst>
              <a:ext uri="{FF2B5EF4-FFF2-40B4-BE49-F238E27FC236}">
                <a16:creationId xmlns:a16="http://schemas.microsoft.com/office/drawing/2014/main" id="{7CC81B44-83D6-9A2F-A7AE-49E6FC90EAB2}"/>
              </a:ext>
            </a:extLst>
          </p:cNvPr>
          <p:cNvSpPr txBox="1"/>
          <p:nvPr/>
        </p:nvSpPr>
        <p:spPr>
          <a:xfrm>
            <a:off x="1107126" y="4167447"/>
            <a:ext cx="4110759" cy="738664"/>
          </a:xfrm>
          <a:prstGeom prst="rect">
            <a:avLst/>
          </a:prstGeom>
          <a:noFill/>
        </p:spPr>
        <p:txBody>
          <a:bodyPr wrap="square" rtlCol="0">
            <a:spAutoFit/>
          </a:bodyPr>
          <a:lstStyle/>
          <a:p>
            <a:pPr marL="171450" indent="-171450" fontAlgn="base">
              <a:buFont typeface="Arial" panose="020B0604020202020204" pitchFamily="34" charset="0"/>
              <a:buChar char="•"/>
            </a:pPr>
            <a:r>
              <a:rPr lang="en-US" sz="700" dirty="0"/>
              <a:t>Newcastle has the highest number of suitable candidates (1,480) making it a good location to engage with candidates. However, it has 305 live vacancies, meaning there will be competition from other employers in this location.</a:t>
            </a:r>
          </a:p>
          <a:p>
            <a:pPr marL="171450" indent="-171450" fontAlgn="base">
              <a:buFont typeface="Arial" panose="020B0604020202020204" pitchFamily="34" charset="0"/>
              <a:buChar char="•"/>
            </a:pPr>
            <a:r>
              <a:rPr lang="en-US" sz="700" dirty="0"/>
              <a:t>Sunderland District has the highest number of suitable candidates per role (16) making it a good location to engage with talent.</a:t>
            </a:r>
            <a:endParaRPr lang="en-GB" sz="700" dirty="0"/>
          </a:p>
          <a:p>
            <a:pPr fontAlgn="base"/>
            <a:endParaRPr lang="en-US" sz="700" dirty="0"/>
          </a:p>
        </p:txBody>
      </p:sp>
      <p:pic>
        <p:nvPicPr>
          <p:cNvPr id="2" name="Picture 1">
            <a:extLst>
              <a:ext uri="{FF2B5EF4-FFF2-40B4-BE49-F238E27FC236}">
                <a16:creationId xmlns:a16="http://schemas.microsoft.com/office/drawing/2014/main" id="{AB525530-6761-6C35-F232-C323523F5B9D}"/>
              </a:ext>
            </a:extLst>
          </p:cNvPr>
          <p:cNvPicPr>
            <a:picLocks noChangeAspect="1"/>
          </p:cNvPicPr>
          <p:nvPr/>
        </p:nvPicPr>
        <p:blipFill rotWithShape="1">
          <a:blip r:embed="rId2"/>
          <a:srcRect l="17020" t="4755" r="21174"/>
          <a:stretch/>
        </p:blipFill>
        <p:spPr>
          <a:xfrm>
            <a:off x="5296750" y="949971"/>
            <a:ext cx="3517894" cy="3817973"/>
          </a:xfrm>
          <a:prstGeom prst="rect">
            <a:avLst/>
          </a:prstGeom>
          <a:ln>
            <a:solidFill>
              <a:srgbClr val="002060"/>
            </a:solidFill>
          </a:ln>
        </p:spPr>
      </p:pic>
      <p:pic>
        <p:nvPicPr>
          <p:cNvPr id="11" name="Graphic 10" descr="Business Growth outline">
            <a:extLst>
              <a:ext uri="{FF2B5EF4-FFF2-40B4-BE49-F238E27FC236}">
                <a16:creationId xmlns:a16="http://schemas.microsoft.com/office/drawing/2014/main" id="{970F7394-1CEF-6B08-CDC2-E05DB8780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962" y="4196258"/>
            <a:ext cx="351064" cy="351064"/>
          </a:xfrm>
          <a:prstGeom prst="rect">
            <a:avLst/>
          </a:prstGeom>
        </p:spPr>
      </p:pic>
      <p:pic>
        <p:nvPicPr>
          <p:cNvPr id="1026" name="Picture 2">
            <a:extLst>
              <a:ext uri="{FF2B5EF4-FFF2-40B4-BE49-F238E27FC236}">
                <a16:creationId xmlns:a16="http://schemas.microsoft.com/office/drawing/2014/main" id="{81F1A3DD-F903-25B2-2406-2D7BF7C90A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460" b="77553"/>
          <a:stretch/>
        </p:blipFill>
        <p:spPr bwMode="auto">
          <a:xfrm>
            <a:off x="8321330" y="949971"/>
            <a:ext cx="493314" cy="817860"/>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86EE3EBF-F0C3-5DB0-FC6E-0A92CB8E83F0}"/>
              </a:ext>
            </a:extLst>
          </p:cNvPr>
          <p:cNvGraphicFramePr>
            <a:graphicFrameLocks/>
          </p:cNvGraphicFramePr>
          <p:nvPr/>
        </p:nvGraphicFramePr>
        <p:xfrm>
          <a:off x="364828" y="1188321"/>
          <a:ext cx="5015245" cy="30753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8677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B1D0-C60E-858C-E175-091BC1440308}"/>
              </a:ext>
            </a:extLst>
          </p:cNvPr>
          <p:cNvSpPr>
            <a:spLocks noGrp="1"/>
          </p:cNvSpPr>
          <p:nvPr>
            <p:ph type="title"/>
          </p:nvPr>
        </p:nvSpPr>
        <p:spPr/>
        <p:txBody>
          <a:bodyPr/>
          <a:lstStyle/>
          <a:p>
            <a:r>
              <a:rPr lang="en-GB" b="1" dirty="0"/>
              <a:t>COMPETITOR INSIGHTS</a:t>
            </a:r>
            <a:br>
              <a:rPr lang="en-GB" b="1" dirty="0"/>
            </a:br>
            <a:r>
              <a:rPr kumimoji="0" lang="en-US" sz="1100" i="0" u="none" strike="noStrike" kern="1200" cap="none" spc="0" normalizeH="0" baseline="0" noProof="0" dirty="0">
                <a:ln>
                  <a:noFill/>
                </a:ln>
                <a:solidFill>
                  <a:schemeClr val="accent3"/>
                </a:solidFill>
                <a:effectLst/>
                <a:uLnTx/>
                <a:uFillTx/>
                <a:latin typeface="Arial" panose="020B0604020202020204"/>
                <a:ea typeface="+mj-lt"/>
                <a:cs typeface="Arial" panose="020B0604020202020204"/>
              </a:rPr>
              <a:t>CREDIT CONTROL - DURHAM (50 MILES)</a:t>
            </a:r>
            <a:endParaRPr lang="en-GB" sz="1200" b="1" dirty="0"/>
          </a:p>
        </p:txBody>
      </p:sp>
      <p:sp>
        <p:nvSpPr>
          <p:cNvPr id="3" name="Footer Placeholder 2">
            <a:extLst>
              <a:ext uri="{FF2B5EF4-FFF2-40B4-BE49-F238E27FC236}">
                <a16:creationId xmlns:a16="http://schemas.microsoft.com/office/drawing/2014/main" id="{02381230-C0CC-8133-3593-76288E31826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C71E074-7E43-CFD2-004E-FD8A95954E8A}"/>
              </a:ext>
            </a:extLst>
          </p:cNvPr>
          <p:cNvSpPr>
            <a:spLocks noGrp="1"/>
          </p:cNvSpPr>
          <p:nvPr>
            <p:ph type="sldNum" sz="quarter" idx="11"/>
          </p:nvPr>
        </p:nvSpPr>
        <p:spPr/>
        <p:txBody>
          <a:bodyPr/>
          <a:lstStyle/>
          <a:p>
            <a:fld id="{48F63A3B-78C7-47BE-AE5E-E10140E04643}" type="slidenum">
              <a:rPr lang="en-US" smtClean="0"/>
              <a:pPr/>
              <a:t>28</a:t>
            </a:fld>
            <a:endParaRPr lang="en-US"/>
          </a:p>
        </p:txBody>
      </p:sp>
      <p:pic>
        <p:nvPicPr>
          <p:cNvPr id="6" name="Graphic 5" descr="Target Audience with solid fill">
            <a:extLst>
              <a:ext uri="{FF2B5EF4-FFF2-40B4-BE49-F238E27FC236}">
                <a16:creationId xmlns:a16="http://schemas.microsoft.com/office/drawing/2014/main" id="{CDF7085B-2213-69DD-039E-B0F5780823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4573" y="1443913"/>
            <a:ext cx="630919" cy="630919"/>
          </a:xfrm>
          <a:prstGeom prst="rect">
            <a:avLst/>
          </a:prstGeom>
        </p:spPr>
      </p:pic>
      <p:pic>
        <p:nvPicPr>
          <p:cNvPr id="8" name="Graphic 7" descr="Group of women with solid fill">
            <a:extLst>
              <a:ext uri="{FF2B5EF4-FFF2-40B4-BE49-F238E27FC236}">
                <a16:creationId xmlns:a16="http://schemas.microsoft.com/office/drawing/2014/main" id="{EEBE6CB3-9C68-A0CA-024A-3AB0991040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0824" y="1443914"/>
            <a:ext cx="630919" cy="630919"/>
          </a:xfrm>
          <a:prstGeom prst="rect">
            <a:avLst/>
          </a:prstGeom>
        </p:spPr>
      </p:pic>
      <p:sp>
        <p:nvSpPr>
          <p:cNvPr id="10" name="TextBox 1">
            <a:extLst>
              <a:ext uri="{FF2B5EF4-FFF2-40B4-BE49-F238E27FC236}">
                <a16:creationId xmlns:a16="http://schemas.microsoft.com/office/drawing/2014/main" id="{D034C8FE-0D6E-0024-E180-20393A21960B}"/>
              </a:ext>
            </a:extLst>
          </p:cNvPr>
          <p:cNvSpPr txBox="1"/>
          <p:nvPr/>
        </p:nvSpPr>
        <p:spPr>
          <a:xfrm>
            <a:off x="799289" y="1568240"/>
            <a:ext cx="4572000" cy="261610"/>
          </a:xfrm>
          <a:prstGeom prst="rect">
            <a:avLst/>
          </a:prstGeom>
          <a:noFill/>
        </p:spPr>
        <p:txBody>
          <a:bodyPr wrap="square">
            <a:spAutoFit/>
          </a:bodyPr>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algn="l"/>
            <a:r>
              <a:rPr lang="en-GB" sz="1100" b="1">
                <a:solidFill>
                  <a:srgbClr val="002776"/>
                </a:solidFill>
              </a:rPr>
              <a:t>ORGANISATIONS CANDIDATES WORK FOR</a:t>
            </a:r>
          </a:p>
        </p:txBody>
      </p:sp>
      <p:sp>
        <p:nvSpPr>
          <p:cNvPr id="12" name="TextBox 1">
            <a:extLst>
              <a:ext uri="{FF2B5EF4-FFF2-40B4-BE49-F238E27FC236}">
                <a16:creationId xmlns:a16="http://schemas.microsoft.com/office/drawing/2014/main" id="{FCA1BF00-FC6B-5AE8-1EBE-89C57B7CB33A}"/>
              </a:ext>
            </a:extLst>
          </p:cNvPr>
          <p:cNvSpPr txBox="1"/>
          <p:nvPr/>
        </p:nvSpPr>
        <p:spPr>
          <a:xfrm>
            <a:off x="799289" y="1743177"/>
            <a:ext cx="3700140" cy="261610"/>
          </a:xfrm>
          <a:prstGeom prst="rect">
            <a:avLst/>
          </a:prstGeom>
          <a:noFill/>
        </p:spPr>
        <p:txBody>
          <a:bodyPr wrap="square">
            <a:spAutoFit/>
          </a:bodyPr>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algn="l"/>
            <a:r>
              <a:rPr lang="en-GB" sz="1100">
                <a:solidFill>
                  <a:schemeClr val="accent3"/>
                </a:solidFill>
              </a:rPr>
              <a:t>Where do you look for talent?</a:t>
            </a:r>
          </a:p>
        </p:txBody>
      </p:sp>
      <p:sp>
        <p:nvSpPr>
          <p:cNvPr id="14" name="Text Placeholder 54">
            <a:extLst>
              <a:ext uri="{FF2B5EF4-FFF2-40B4-BE49-F238E27FC236}">
                <a16:creationId xmlns:a16="http://schemas.microsoft.com/office/drawing/2014/main" id="{77BBF43A-1701-ED8B-69B6-8FB77DD8E373}"/>
              </a:ext>
            </a:extLst>
          </p:cNvPr>
          <p:cNvSpPr txBox="1">
            <a:spLocks/>
          </p:cNvSpPr>
          <p:nvPr/>
        </p:nvSpPr>
        <p:spPr>
          <a:xfrm>
            <a:off x="333770" y="2485056"/>
            <a:ext cx="4165659" cy="1673257"/>
          </a:xfrm>
          <a:prstGeom prst="rect">
            <a:avLst/>
          </a:prstGeom>
          <a:ln>
            <a:noFill/>
          </a:ln>
        </p:spPr>
        <p:txBody>
          <a:bodyPr lIns="0" tIns="0" rIns="0" numCol="2"/>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marL="171450" indent="-171450" algn="l">
              <a:buFont typeface="Arial" panose="020B0604020202020204" pitchFamily="34" charset="0"/>
              <a:buChar char="•"/>
            </a:pPr>
            <a:r>
              <a:rPr lang="en-GB" sz="1000" dirty="0">
                <a:solidFill>
                  <a:schemeClr val="tx1"/>
                </a:solidFill>
              </a:rPr>
              <a:t>Sage</a:t>
            </a:r>
          </a:p>
          <a:p>
            <a:pPr marL="171450" indent="-171450" algn="l">
              <a:buFont typeface="Arial" panose="020B0604020202020204" pitchFamily="34" charset="0"/>
              <a:buChar char="•"/>
            </a:pPr>
            <a:r>
              <a:rPr lang="en-GB" sz="1000" dirty="0">
                <a:solidFill>
                  <a:schemeClr val="tx1"/>
                </a:solidFill>
              </a:rPr>
              <a:t>Procter &amp; gamble</a:t>
            </a:r>
          </a:p>
          <a:p>
            <a:pPr marL="171450" indent="-171450" algn="l">
              <a:buFont typeface="Arial" panose="020B0604020202020204" pitchFamily="34" charset="0"/>
              <a:buChar char="•"/>
            </a:pPr>
            <a:r>
              <a:rPr lang="en-GB" sz="1000" dirty="0">
                <a:solidFill>
                  <a:schemeClr val="tx1"/>
                </a:solidFill>
              </a:rPr>
              <a:t>EE</a:t>
            </a:r>
          </a:p>
          <a:p>
            <a:pPr marL="171450" indent="-171450" algn="l">
              <a:buFont typeface="Arial" panose="020B0604020202020204" pitchFamily="34" charset="0"/>
              <a:buChar char="•"/>
            </a:pPr>
            <a:r>
              <a:rPr lang="en-GB" sz="1000" dirty="0">
                <a:solidFill>
                  <a:schemeClr val="tx1"/>
                </a:solidFill>
              </a:rPr>
              <a:t>HM Revenue &amp; </a:t>
            </a:r>
            <a:r>
              <a:rPr lang="en-GB" sz="1000" dirty="0"/>
              <a:t>C</a:t>
            </a:r>
            <a:r>
              <a:rPr lang="en-GB" sz="1000" dirty="0">
                <a:solidFill>
                  <a:schemeClr val="tx1"/>
                </a:solidFill>
              </a:rPr>
              <a:t>ustoms</a:t>
            </a:r>
          </a:p>
          <a:p>
            <a:pPr marL="171450" indent="-171450" algn="l">
              <a:buFont typeface="Arial" panose="020B0604020202020204" pitchFamily="34" charset="0"/>
              <a:buChar char="•"/>
            </a:pPr>
            <a:r>
              <a:rPr lang="en-GB" sz="1000" dirty="0">
                <a:solidFill>
                  <a:schemeClr val="tx1"/>
                </a:solidFill>
              </a:rPr>
              <a:t>BT</a:t>
            </a:r>
          </a:p>
          <a:p>
            <a:pPr marL="171450" indent="-171450" algn="l">
              <a:buFont typeface="Arial" panose="020B0604020202020204" pitchFamily="34" charset="0"/>
              <a:buChar char="•"/>
            </a:pPr>
            <a:r>
              <a:rPr lang="en-GB" sz="1000" dirty="0">
                <a:solidFill>
                  <a:schemeClr val="tx1"/>
                </a:solidFill>
              </a:rPr>
              <a:t>Northumbria University</a:t>
            </a:r>
          </a:p>
          <a:p>
            <a:pPr marL="171450" indent="-171450" algn="l">
              <a:buFont typeface="Arial" panose="020B0604020202020204" pitchFamily="34" charset="0"/>
              <a:buChar char="•"/>
            </a:pPr>
            <a:r>
              <a:rPr lang="en-GB" sz="1000" dirty="0">
                <a:solidFill>
                  <a:schemeClr val="tx1"/>
                </a:solidFill>
              </a:rPr>
              <a:t>Newcastle University</a:t>
            </a:r>
          </a:p>
          <a:p>
            <a:pPr marL="171450" indent="-171450" algn="l">
              <a:buFont typeface="Arial" panose="020B0604020202020204" pitchFamily="34" charset="0"/>
              <a:buChar char="•"/>
            </a:pPr>
            <a:r>
              <a:rPr lang="en-GB" sz="1000" dirty="0">
                <a:solidFill>
                  <a:schemeClr val="tx1"/>
                </a:solidFill>
              </a:rPr>
              <a:t>Barclays</a:t>
            </a:r>
          </a:p>
          <a:p>
            <a:pPr marL="171450" indent="-171450" algn="l">
              <a:buFont typeface="Arial" panose="020B0604020202020204" pitchFamily="34" charset="0"/>
              <a:buChar char="•"/>
            </a:pPr>
            <a:r>
              <a:rPr lang="en-GB" sz="1000" dirty="0">
                <a:solidFill>
                  <a:schemeClr val="tx1"/>
                </a:solidFill>
              </a:rPr>
              <a:t>Accenture</a:t>
            </a:r>
          </a:p>
          <a:p>
            <a:pPr marL="171450" indent="-171450" algn="l">
              <a:buFont typeface="Arial" panose="020B0604020202020204" pitchFamily="34" charset="0"/>
              <a:buChar char="•"/>
            </a:pPr>
            <a:r>
              <a:rPr lang="en-GB" sz="1000" dirty="0">
                <a:solidFill>
                  <a:schemeClr val="tx1"/>
                </a:solidFill>
              </a:rPr>
              <a:t>Northgate</a:t>
            </a:r>
          </a:p>
          <a:p>
            <a:pPr marL="171450" indent="-171450" algn="l">
              <a:buFont typeface="Arial" panose="020B0604020202020204" pitchFamily="34" charset="0"/>
              <a:buChar char="•"/>
            </a:pPr>
            <a:r>
              <a:rPr lang="en-GB" sz="1000" dirty="0">
                <a:solidFill>
                  <a:schemeClr val="tx1"/>
                </a:solidFill>
              </a:rPr>
              <a:t>Balfour Beatty</a:t>
            </a:r>
          </a:p>
          <a:p>
            <a:pPr marL="171450" indent="-171450" algn="l">
              <a:buFont typeface="Arial" panose="020B0604020202020204" pitchFamily="34" charset="0"/>
              <a:buChar char="•"/>
            </a:pPr>
            <a:r>
              <a:rPr lang="en-GB" sz="1000" dirty="0">
                <a:solidFill>
                  <a:schemeClr val="tx1"/>
                </a:solidFill>
              </a:rPr>
              <a:t>Orange</a:t>
            </a:r>
          </a:p>
          <a:p>
            <a:pPr marL="171450" indent="-171450" algn="l">
              <a:buFont typeface="Arial" panose="020B0604020202020204" pitchFamily="34" charset="0"/>
              <a:buChar char="•"/>
            </a:pPr>
            <a:r>
              <a:rPr lang="en-GB" sz="1000" dirty="0">
                <a:solidFill>
                  <a:schemeClr val="tx1"/>
                </a:solidFill>
              </a:rPr>
              <a:t>Virgin Money</a:t>
            </a:r>
          </a:p>
          <a:p>
            <a:pPr marL="171450" indent="-171450" algn="l">
              <a:buFont typeface="Arial" panose="020B0604020202020204" pitchFamily="34" charset="0"/>
              <a:buChar char="•"/>
            </a:pPr>
            <a:r>
              <a:rPr lang="en-GB" sz="1000" dirty="0">
                <a:solidFill>
                  <a:schemeClr val="tx1"/>
                </a:solidFill>
              </a:rPr>
              <a:t>Durham County Council</a:t>
            </a:r>
          </a:p>
          <a:p>
            <a:pPr marL="171450" indent="-171450" algn="l">
              <a:buFont typeface="Arial" panose="020B0604020202020204" pitchFamily="34" charset="0"/>
              <a:buChar char="•"/>
            </a:pPr>
            <a:r>
              <a:rPr lang="en-GB" sz="1000" dirty="0">
                <a:solidFill>
                  <a:schemeClr val="tx1"/>
                </a:solidFill>
              </a:rPr>
              <a:t>Hewlett Packard Enterprise</a:t>
            </a:r>
          </a:p>
          <a:p>
            <a:pPr marL="171450" indent="-171450" algn="l">
              <a:buFont typeface="Arial" panose="020B0604020202020204" pitchFamily="34" charset="0"/>
              <a:buChar char="•"/>
            </a:pPr>
            <a:r>
              <a:rPr lang="en-GB" sz="1000" dirty="0">
                <a:solidFill>
                  <a:schemeClr val="tx1"/>
                </a:solidFill>
              </a:rPr>
              <a:t>Northgate Vehicle Hire</a:t>
            </a:r>
          </a:p>
          <a:p>
            <a:pPr marL="171450" indent="-171450" algn="l">
              <a:buFont typeface="Arial" panose="020B0604020202020204" pitchFamily="34" charset="0"/>
              <a:buChar char="•"/>
            </a:pPr>
            <a:r>
              <a:rPr lang="en-GB" sz="1000" dirty="0">
                <a:solidFill>
                  <a:schemeClr val="tx1"/>
                </a:solidFill>
              </a:rPr>
              <a:t>Durham University</a:t>
            </a:r>
          </a:p>
          <a:p>
            <a:pPr marL="171450" indent="-171450" algn="l">
              <a:buFont typeface="Arial" panose="020B0604020202020204" pitchFamily="34" charset="0"/>
              <a:buChar char="•"/>
            </a:pPr>
            <a:r>
              <a:rPr lang="en-GB" sz="1000" dirty="0">
                <a:solidFill>
                  <a:schemeClr val="tx1"/>
                </a:solidFill>
              </a:rPr>
              <a:t>DXC Technology</a:t>
            </a:r>
          </a:p>
          <a:p>
            <a:pPr marL="171450" indent="-171450" algn="l">
              <a:buFont typeface="Arial" panose="020B0604020202020204" pitchFamily="34" charset="0"/>
              <a:buChar char="•"/>
            </a:pPr>
            <a:r>
              <a:rPr lang="en-GB" sz="1000" dirty="0">
                <a:solidFill>
                  <a:schemeClr val="tx1"/>
                </a:solidFill>
              </a:rPr>
              <a:t>Hays Travel</a:t>
            </a:r>
          </a:p>
        </p:txBody>
      </p:sp>
      <p:sp>
        <p:nvSpPr>
          <p:cNvPr id="21" name="Text Placeholder 54">
            <a:extLst>
              <a:ext uri="{FF2B5EF4-FFF2-40B4-BE49-F238E27FC236}">
                <a16:creationId xmlns:a16="http://schemas.microsoft.com/office/drawing/2014/main" id="{63C8E4FB-F604-D17E-8972-41F1FE3E8D35}"/>
              </a:ext>
            </a:extLst>
          </p:cNvPr>
          <p:cNvSpPr txBox="1">
            <a:spLocks/>
          </p:cNvSpPr>
          <p:nvPr/>
        </p:nvSpPr>
        <p:spPr>
          <a:xfrm>
            <a:off x="4644574" y="2430520"/>
            <a:ext cx="4248602" cy="1528996"/>
          </a:xfrm>
          <a:prstGeom prst="rect">
            <a:avLst/>
          </a:prstGeom>
          <a:ln>
            <a:noFill/>
          </a:ln>
        </p:spPr>
        <p:txBody>
          <a:bodyPr lIns="0" tIns="0" rIns="0" numCol="2"/>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marL="171450" indent="-171450" algn="l">
              <a:buFont typeface="Arial" panose="020B0604020202020204" pitchFamily="34" charset="0"/>
              <a:buChar char="•"/>
            </a:pPr>
            <a:r>
              <a:rPr lang="en-US" sz="1000" dirty="0">
                <a:solidFill>
                  <a:schemeClr val="tx1"/>
                </a:solidFill>
              </a:rPr>
              <a:t>Jackson Hogg</a:t>
            </a:r>
          </a:p>
          <a:p>
            <a:pPr marL="171450" indent="-171450" algn="l">
              <a:buFont typeface="Arial" panose="020B0604020202020204" pitchFamily="34" charset="0"/>
              <a:buChar char="•"/>
            </a:pPr>
            <a:r>
              <a:rPr lang="en-US" sz="1000" dirty="0">
                <a:solidFill>
                  <a:schemeClr val="tx1"/>
                </a:solidFill>
              </a:rPr>
              <a:t>Hays Specialist Recruitment</a:t>
            </a:r>
          </a:p>
          <a:p>
            <a:pPr marL="171450" indent="-171450" algn="l">
              <a:buFont typeface="Arial" panose="020B0604020202020204" pitchFamily="34" charset="0"/>
              <a:buChar char="•"/>
            </a:pPr>
            <a:r>
              <a:rPr lang="en-US" sz="1000" dirty="0">
                <a:solidFill>
                  <a:schemeClr val="tx1"/>
                </a:solidFill>
              </a:rPr>
              <a:t>Elm Alliance Ltd</a:t>
            </a:r>
          </a:p>
          <a:p>
            <a:pPr marL="171450" indent="-171450" algn="l">
              <a:buFont typeface="Arial" panose="020B0604020202020204" pitchFamily="34" charset="0"/>
              <a:buChar char="•"/>
            </a:pPr>
            <a:r>
              <a:rPr lang="en-US" sz="1000" dirty="0">
                <a:solidFill>
                  <a:schemeClr val="tx1"/>
                </a:solidFill>
              </a:rPr>
              <a:t>Ministry Of </a:t>
            </a:r>
            <a:r>
              <a:rPr lang="en-US" sz="1000" dirty="0" err="1">
                <a:solidFill>
                  <a:schemeClr val="tx1"/>
                </a:solidFill>
              </a:rPr>
              <a:t>Defence</a:t>
            </a:r>
            <a:r>
              <a:rPr lang="en-US" sz="1000" dirty="0">
                <a:solidFill>
                  <a:schemeClr val="tx1"/>
                </a:solidFill>
              </a:rPr>
              <a:t> (</a:t>
            </a:r>
            <a:r>
              <a:rPr lang="en-US" sz="1000" dirty="0" err="1">
                <a:solidFill>
                  <a:schemeClr val="tx1"/>
                </a:solidFill>
              </a:rPr>
              <a:t>defence</a:t>
            </a:r>
            <a:r>
              <a:rPr lang="en-US" sz="1000" dirty="0">
                <a:solidFill>
                  <a:schemeClr val="tx1"/>
                </a:solidFill>
              </a:rPr>
              <a:t> Medical Services)</a:t>
            </a:r>
          </a:p>
          <a:p>
            <a:pPr marL="171450" indent="-171450" algn="l">
              <a:buFont typeface="Arial" panose="020B0604020202020204" pitchFamily="34" charset="0"/>
              <a:buChar char="•"/>
            </a:pPr>
            <a:r>
              <a:rPr lang="en-US" sz="1000" dirty="0">
                <a:solidFill>
                  <a:schemeClr val="tx1"/>
                </a:solidFill>
              </a:rPr>
              <a:t>Nigel Wright</a:t>
            </a:r>
          </a:p>
          <a:p>
            <a:pPr marL="171450" indent="-171450" algn="l">
              <a:buFont typeface="Arial" panose="020B0604020202020204" pitchFamily="34" charset="0"/>
              <a:buChar char="•"/>
            </a:pPr>
            <a:r>
              <a:rPr lang="en-US" sz="1000" dirty="0">
                <a:solidFill>
                  <a:schemeClr val="tx1"/>
                </a:solidFill>
              </a:rPr>
              <a:t>EY</a:t>
            </a:r>
          </a:p>
          <a:p>
            <a:pPr marL="171450" indent="-171450" algn="l">
              <a:buFont typeface="Arial" panose="020B0604020202020204" pitchFamily="34" charset="0"/>
              <a:buChar char="•"/>
            </a:pPr>
            <a:r>
              <a:rPr lang="en-US" sz="1000" dirty="0">
                <a:solidFill>
                  <a:schemeClr val="tx1"/>
                </a:solidFill>
              </a:rPr>
              <a:t>Priory Healthcare</a:t>
            </a:r>
          </a:p>
          <a:p>
            <a:pPr marL="171450" indent="-171450" algn="l">
              <a:buFont typeface="Arial" panose="020B0604020202020204" pitchFamily="34" charset="0"/>
              <a:buChar char="•"/>
            </a:pPr>
            <a:r>
              <a:rPr lang="en-US" sz="1000" dirty="0">
                <a:solidFill>
                  <a:schemeClr val="tx1"/>
                </a:solidFill>
              </a:rPr>
              <a:t>Sytner Group</a:t>
            </a:r>
          </a:p>
          <a:p>
            <a:pPr marL="171450" indent="-171450" algn="l">
              <a:buFont typeface="Arial" panose="020B0604020202020204" pitchFamily="34" charset="0"/>
              <a:buChar char="•"/>
            </a:pPr>
            <a:r>
              <a:rPr lang="en-US" sz="1000" dirty="0">
                <a:solidFill>
                  <a:schemeClr val="tx1"/>
                </a:solidFill>
              </a:rPr>
              <a:t>Reed</a:t>
            </a:r>
          </a:p>
          <a:p>
            <a:pPr marL="171450" indent="-171450" algn="l">
              <a:buFont typeface="Arial" panose="020B0604020202020204" pitchFamily="34" charset="0"/>
              <a:buChar char="•"/>
            </a:pPr>
            <a:r>
              <a:rPr lang="en-US" sz="1000" dirty="0" err="1">
                <a:solidFill>
                  <a:schemeClr val="tx1"/>
                </a:solidFill>
              </a:rPr>
              <a:t>Redde</a:t>
            </a:r>
            <a:r>
              <a:rPr lang="en-US" sz="1000" dirty="0">
                <a:solidFill>
                  <a:schemeClr val="tx1"/>
                </a:solidFill>
              </a:rPr>
              <a:t> Northgate Plc</a:t>
            </a:r>
          </a:p>
          <a:p>
            <a:pPr marL="171450" indent="-171450" algn="l">
              <a:buFont typeface="Arial" panose="020B0604020202020204" pitchFamily="34" charset="0"/>
              <a:buChar char="•"/>
            </a:pPr>
            <a:r>
              <a:rPr lang="en-US" sz="1000" dirty="0">
                <a:solidFill>
                  <a:schemeClr val="tx1"/>
                </a:solidFill>
              </a:rPr>
              <a:t>Balfour Beatty</a:t>
            </a:r>
          </a:p>
          <a:p>
            <a:pPr marL="171450" indent="-171450" algn="l">
              <a:buFont typeface="Arial" panose="020B0604020202020204" pitchFamily="34" charset="0"/>
              <a:buChar char="•"/>
            </a:pPr>
            <a:r>
              <a:rPr lang="en-US" sz="1000" dirty="0">
                <a:solidFill>
                  <a:schemeClr val="tx1"/>
                </a:solidFill>
              </a:rPr>
              <a:t>BMC Recruitment Group</a:t>
            </a:r>
          </a:p>
          <a:p>
            <a:pPr marL="171450" indent="-171450" algn="l">
              <a:buFont typeface="Arial" panose="020B0604020202020204" pitchFamily="34" charset="0"/>
              <a:buChar char="•"/>
            </a:pPr>
            <a:r>
              <a:rPr lang="en-US" sz="1000" dirty="0">
                <a:solidFill>
                  <a:schemeClr val="tx1"/>
                </a:solidFill>
              </a:rPr>
              <a:t>Vertu Motors</a:t>
            </a:r>
          </a:p>
          <a:p>
            <a:pPr marL="171450" indent="-171450" algn="l">
              <a:buFont typeface="Arial" panose="020B0604020202020204" pitchFamily="34" charset="0"/>
              <a:buChar char="•"/>
            </a:pPr>
            <a:r>
              <a:rPr lang="en-US" sz="1000" dirty="0">
                <a:solidFill>
                  <a:schemeClr val="tx1"/>
                </a:solidFill>
              </a:rPr>
              <a:t>Barchester Healthcare</a:t>
            </a:r>
          </a:p>
          <a:p>
            <a:pPr marL="171450" indent="-171450" algn="l">
              <a:buFont typeface="Arial" panose="020B0604020202020204" pitchFamily="34" charset="0"/>
              <a:buChar char="•"/>
            </a:pPr>
            <a:r>
              <a:rPr lang="en-US" sz="1000" dirty="0">
                <a:solidFill>
                  <a:schemeClr val="tx1"/>
                </a:solidFill>
              </a:rPr>
              <a:t>Mowbray House Surgery</a:t>
            </a:r>
          </a:p>
          <a:p>
            <a:pPr marL="171450" indent="-171450" algn="l">
              <a:buFont typeface="Arial" panose="020B0604020202020204" pitchFamily="34" charset="0"/>
              <a:buChar char="•"/>
            </a:pPr>
            <a:r>
              <a:rPr lang="en-US" sz="1000" dirty="0">
                <a:solidFill>
                  <a:schemeClr val="tx1"/>
                </a:solidFill>
              </a:rPr>
              <a:t>Railway Medical Group</a:t>
            </a:r>
          </a:p>
          <a:p>
            <a:pPr marL="171450" indent="-171450" algn="l">
              <a:buFont typeface="Arial" panose="020B0604020202020204" pitchFamily="34" charset="0"/>
              <a:buChar char="•"/>
            </a:pPr>
            <a:r>
              <a:rPr lang="en-US" sz="1000" dirty="0">
                <a:solidFill>
                  <a:schemeClr val="tx1"/>
                </a:solidFill>
              </a:rPr>
              <a:t>DAC Beachcroft</a:t>
            </a:r>
          </a:p>
          <a:p>
            <a:pPr marL="171450" indent="-171450" algn="l">
              <a:buFont typeface="Arial" panose="020B0604020202020204" pitchFamily="34" charset="0"/>
              <a:buChar char="•"/>
            </a:pPr>
            <a:r>
              <a:rPr lang="en-US" sz="1000" dirty="0">
                <a:solidFill>
                  <a:schemeClr val="tx1"/>
                </a:solidFill>
              </a:rPr>
              <a:t>Alpha Language Services</a:t>
            </a:r>
          </a:p>
          <a:p>
            <a:pPr marL="171450" indent="-171450" algn="l">
              <a:buFont typeface="Arial" panose="020B0604020202020204" pitchFamily="34" charset="0"/>
              <a:buChar char="•"/>
            </a:pPr>
            <a:r>
              <a:rPr lang="en-US" sz="1000" dirty="0">
                <a:solidFill>
                  <a:schemeClr val="tx1"/>
                </a:solidFill>
              </a:rPr>
              <a:t>KCR Solutions</a:t>
            </a:r>
            <a:endParaRPr lang="en-GB" sz="1000" dirty="0">
              <a:solidFill>
                <a:schemeClr val="tx1"/>
              </a:solidFill>
            </a:endParaRPr>
          </a:p>
        </p:txBody>
      </p:sp>
      <p:sp>
        <p:nvSpPr>
          <p:cNvPr id="5" name="TextBox 1">
            <a:extLst>
              <a:ext uri="{FF2B5EF4-FFF2-40B4-BE49-F238E27FC236}">
                <a16:creationId xmlns:a16="http://schemas.microsoft.com/office/drawing/2014/main" id="{913C1800-88EA-9F66-BB02-74DEBB4C97E3}"/>
              </a:ext>
            </a:extLst>
          </p:cNvPr>
          <p:cNvSpPr txBox="1"/>
          <p:nvPr/>
        </p:nvSpPr>
        <p:spPr>
          <a:xfrm>
            <a:off x="5275492" y="1504442"/>
            <a:ext cx="3700140" cy="430887"/>
          </a:xfrm>
          <a:prstGeom prst="rect">
            <a:avLst/>
          </a:prstGeom>
          <a:noFill/>
        </p:spPr>
        <p:txBody>
          <a:bodyPr wrap="square">
            <a:spAutoFit/>
          </a:bodyPr>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algn="l"/>
            <a:r>
              <a:rPr lang="en-GB" sz="1100" b="1" dirty="0">
                <a:solidFill>
                  <a:srgbClr val="002776"/>
                </a:solidFill>
              </a:rPr>
              <a:t>ORGANISATIONS WHO FREQUENTLY ADVERTISE THIS ROLE </a:t>
            </a:r>
          </a:p>
        </p:txBody>
      </p:sp>
      <p:sp>
        <p:nvSpPr>
          <p:cNvPr id="7" name="TextBox 1">
            <a:extLst>
              <a:ext uri="{FF2B5EF4-FFF2-40B4-BE49-F238E27FC236}">
                <a16:creationId xmlns:a16="http://schemas.microsoft.com/office/drawing/2014/main" id="{B3D7CD54-5774-C4CB-08D1-9FBEE98FC2D6}"/>
              </a:ext>
            </a:extLst>
          </p:cNvPr>
          <p:cNvSpPr txBox="1"/>
          <p:nvPr/>
        </p:nvSpPr>
        <p:spPr>
          <a:xfrm>
            <a:off x="5293194" y="1842377"/>
            <a:ext cx="3700140" cy="261610"/>
          </a:xfrm>
          <a:prstGeom prst="rect">
            <a:avLst/>
          </a:prstGeom>
          <a:noFill/>
        </p:spPr>
        <p:txBody>
          <a:bodyPr wrap="square">
            <a:spAutoFit/>
          </a:bodyPr>
          <a:lstStyle>
            <a:defPPr>
              <a:defRPr lang="en-US"/>
            </a:defPPr>
            <a:lvl1pPr marL="0" algn="l" defTabSz="342763" rtl="0" eaLnBrk="1" latinLnBrk="0" hangingPunct="1">
              <a:defRPr sz="1349" kern="1200">
                <a:solidFill>
                  <a:schemeClr val="tx1"/>
                </a:solidFill>
                <a:latin typeface="+mn-lt"/>
                <a:ea typeface="+mn-ea"/>
                <a:cs typeface="+mn-cs"/>
              </a:defRPr>
            </a:lvl1pPr>
            <a:lvl2pPr marL="342763" algn="l" defTabSz="342763" rtl="0" eaLnBrk="1" latinLnBrk="0" hangingPunct="1">
              <a:defRPr sz="1349" kern="1200">
                <a:solidFill>
                  <a:schemeClr val="tx1"/>
                </a:solidFill>
                <a:latin typeface="+mn-lt"/>
                <a:ea typeface="+mn-ea"/>
                <a:cs typeface="+mn-cs"/>
              </a:defRPr>
            </a:lvl2pPr>
            <a:lvl3pPr marL="685526" algn="l" defTabSz="342763" rtl="0" eaLnBrk="1" latinLnBrk="0" hangingPunct="1">
              <a:defRPr sz="1349" kern="1200">
                <a:solidFill>
                  <a:schemeClr val="tx1"/>
                </a:solidFill>
                <a:latin typeface="+mn-lt"/>
                <a:ea typeface="+mn-ea"/>
                <a:cs typeface="+mn-cs"/>
              </a:defRPr>
            </a:lvl3pPr>
            <a:lvl4pPr marL="1028289" algn="l" defTabSz="342763" rtl="0" eaLnBrk="1" latinLnBrk="0" hangingPunct="1">
              <a:defRPr sz="1349" kern="1200">
                <a:solidFill>
                  <a:schemeClr val="tx1"/>
                </a:solidFill>
                <a:latin typeface="+mn-lt"/>
                <a:ea typeface="+mn-ea"/>
                <a:cs typeface="+mn-cs"/>
              </a:defRPr>
            </a:lvl4pPr>
            <a:lvl5pPr marL="1371051" algn="l" defTabSz="342763" rtl="0" eaLnBrk="1" latinLnBrk="0" hangingPunct="1">
              <a:defRPr sz="1349" kern="1200">
                <a:solidFill>
                  <a:schemeClr val="tx1"/>
                </a:solidFill>
                <a:latin typeface="+mn-lt"/>
                <a:ea typeface="+mn-ea"/>
                <a:cs typeface="+mn-cs"/>
              </a:defRPr>
            </a:lvl5pPr>
            <a:lvl6pPr marL="1713814" algn="l" defTabSz="342763" rtl="0" eaLnBrk="1" latinLnBrk="0" hangingPunct="1">
              <a:defRPr sz="1349" kern="1200">
                <a:solidFill>
                  <a:schemeClr val="tx1"/>
                </a:solidFill>
                <a:latin typeface="+mn-lt"/>
                <a:ea typeface="+mn-ea"/>
                <a:cs typeface="+mn-cs"/>
              </a:defRPr>
            </a:lvl6pPr>
            <a:lvl7pPr marL="2056577" algn="l" defTabSz="342763" rtl="0" eaLnBrk="1" latinLnBrk="0" hangingPunct="1">
              <a:defRPr sz="1349" kern="1200">
                <a:solidFill>
                  <a:schemeClr val="tx1"/>
                </a:solidFill>
                <a:latin typeface="+mn-lt"/>
                <a:ea typeface="+mn-ea"/>
                <a:cs typeface="+mn-cs"/>
              </a:defRPr>
            </a:lvl7pPr>
            <a:lvl8pPr marL="2399340" algn="l" defTabSz="342763" rtl="0" eaLnBrk="1" latinLnBrk="0" hangingPunct="1">
              <a:defRPr sz="1349" kern="1200">
                <a:solidFill>
                  <a:schemeClr val="tx1"/>
                </a:solidFill>
                <a:latin typeface="+mn-lt"/>
                <a:ea typeface="+mn-ea"/>
                <a:cs typeface="+mn-cs"/>
              </a:defRPr>
            </a:lvl8pPr>
            <a:lvl9pPr marL="2742103" algn="l" defTabSz="342763" rtl="0" eaLnBrk="1" latinLnBrk="0" hangingPunct="1">
              <a:defRPr sz="1349" kern="1200">
                <a:solidFill>
                  <a:schemeClr val="tx1"/>
                </a:solidFill>
                <a:latin typeface="+mn-lt"/>
                <a:ea typeface="+mn-ea"/>
                <a:cs typeface="+mn-cs"/>
              </a:defRPr>
            </a:lvl9pPr>
          </a:lstStyle>
          <a:p>
            <a:pPr algn="l"/>
            <a:r>
              <a:rPr lang="en-GB" sz="1100" dirty="0">
                <a:solidFill>
                  <a:schemeClr val="accent3"/>
                </a:solidFill>
              </a:rPr>
              <a:t>Who are you competing against?</a:t>
            </a:r>
          </a:p>
        </p:txBody>
      </p:sp>
    </p:spTree>
    <p:extLst>
      <p:ext uri="{BB962C8B-B14F-4D97-AF65-F5344CB8AC3E}">
        <p14:creationId xmlns:p14="http://schemas.microsoft.com/office/powerpoint/2010/main" val="376313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B1D0-C60E-858C-E175-091BC1440308}"/>
              </a:ext>
            </a:extLst>
          </p:cNvPr>
          <p:cNvSpPr>
            <a:spLocks noGrp="1"/>
          </p:cNvSpPr>
          <p:nvPr>
            <p:ph type="title"/>
          </p:nvPr>
        </p:nvSpPr>
        <p:spPr/>
        <p:txBody>
          <a:bodyPr/>
          <a:lstStyle/>
          <a:p>
            <a:r>
              <a:rPr lang="en-GB" b="1" dirty="0"/>
              <a:t>SKILLS IN DEMAND</a:t>
            </a:r>
            <a:br>
              <a:rPr lang="en-GB" b="1" dirty="0"/>
            </a:br>
            <a:r>
              <a:rPr kumimoji="0" lang="en-US" sz="1100" i="0" u="none" strike="noStrike" kern="1200" cap="none" spc="0" normalizeH="0" baseline="0" noProof="0" dirty="0">
                <a:ln>
                  <a:noFill/>
                </a:ln>
                <a:solidFill>
                  <a:schemeClr val="accent3"/>
                </a:solidFill>
                <a:effectLst/>
                <a:uLnTx/>
                <a:uFillTx/>
                <a:latin typeface="Arial" panose="020B0604020202020204"/>
                <a:ea typeface="+mj-lt"/>
                <a:cs typeface="Arial" panose="020B0604020202020204"/>
              </a:rPr>
              <a:t>CREDIT CONTROL - DURHAM (50 MILES)</a:t>
            </a:r>
            <a:endParaRPr lang="en-GB" sz="1200" b="1" dirty="0"/>
          </a:p>
        </p:txBody>
      </p:sp>
      <p:sp>
        <p:nvSpPr>
          <p:cNvPr id="3" name="Footer Placeholder 2">
            <a:extLst>
              <a:ext uri="{FF2B5EF4-FFF2-40B4-BE49-F238E27FC236}">
                <a16:creationId xmlns:a16="http://schemas.microsoft.com/office/drawing/2014/main" id="{02381230-C0CC-8133-3593-76288E31826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C71E074-7E43-CFD2-004E-FD8A95954E8A}"/>
              </a:ext>
            </a:extLst>
          </p:cNvPr>
          <p:cNvSpPr>
            <a:spLocks noGrp="1"/>
          </p:cNvSpPr>
          <p:nvPr>
            <p:ph type="sldNum" sz="quarter" idx="11"/>
          </p:nvPr>
        </p:nvSpPr>
        <p:spPr/>
        <p:txBody>
          <a:bodyPr/>
          <a:lstStyle/>
          <a:p>
            <a:fld id="{48F63A3B-78C7-47BE-AE5E-E10140E04643}" type="slidenum">
              <a:rPr lang="en-US" smtClean="0"/>
              <a:pPr/>
              <a:t>29</a:t>
            </a:fld>
            <a:endParaRPr lang="en-US"/>
          </a:p>
        </p:txBody>
      </p:sp>
      <p:graphicFrame>
        <p:nvGraphicFramePr>
          <p:cNvPr id="5" name="Table 6">
            <a:extLst>
              <a:ext uri="{FF2B5EF4-FFF2-40B4-BE49-F238E27FC236}">
                <a16:creationId xmlns:a16="http://schemas.microsoft.com/office/drawing/2014/main" id="{ACB402B2-1E51-45CF-6A53-77CF536AAD80}"/>
              </a:ext>
            </a:extLst>
          </p:cNvPr>
          <p:cNvGraphicFramePr>
            <a:graphicFrameLocks noGrp="1"/>
          </p:cNvGraphicFramePr>
          <p:nvPr/>
        </p:nvGraphicFramePr>
        <p:xfrm>
          <a:off x="250825" y="1714364"/>
          <a:ext cx="1969861" cy="2966720"/>
        </p:xfrm>
        <a:graphic>
          <a:graphicData uri="http://schemas.openxmlformats.org/drawingml/2006/table">
            <a:tbl>
              <a:tblPr firstRow="1" bandRow="1">
                <a:tableStyleId>{5C22544A-7EE6-4342-B048-85BDC9FD1C3A}</a:tableStyleId>
              </a:tblPr>
              <a:tblGrid>
                <a:gridCol w="1969861">
                  <a:extLst>
                    <a:ext uri="{9D8B030D-6E8A-4147-A177-3AD203B41FA5}">
                      <a16:colId xmlns:a16="http://schemas.microsoft.com/office/drawing/2014/main" val="2586477611"/>
                    </a:ext>
                  </a:extLst>
                </a:gridCol>
              </a:tblGrid>
              <a:tr h="370840">
                <a:tc>
                  <a:txBody>
                    <a:bodyPr/>
                    <a:lstStyle/>
                    <a:p>
                      <a:pPr algn="ctr"/>
                      <a:r>
                        <a:rPr lang="en-GB" sz="1100"/>
                        <a:t>TOP IT SKILLS</a:t>
                      </a:r>
                    </a:p>
                  </a:txBody>
                  <a:tcPr anchor="ctr">
                    <a:solidFill>
                      <a:srgbClr val="002060"/>
                    </a:solidFill>
                  </a:tcPr>
                </a:tc>
                <a:extLst>
                  <a:ext uri="{0D108BD9-81ED-4DB2-BD59-A6C34878D82A}">
                    <a16:rowId xmlns:a16="http://schemas.microsoft.com/office/drawing/2014/main" val="919350236"/>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Microsoft Excel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Microsoft Windows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Computer Literacy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Microsoft Office </a:t>
                      </a:r>
                    </a:p>
                  </a:txBody>
                  <a:tcPr>
                    <a:solidFill>
                      <a:srgbClr val="F5F0EB"/>
                    </a:solidFill>
                  </a:tcPr>
                </a:tc>
                <a:extLst>
                  <a:ext uri="{0D108BD9-81ED-4DB2-BD59-A6C34878D82A}">
                    <a16:rowId xmlns:a16="http://schemas.microsoft.com/office/drawing/2014/main" val="423133142"/>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Microsoft Word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Accounting Systems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Data Transmissions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2390447"/>
                  </a:ext>
                </a:extLst>
              </a:tr>
            </a:tbl>
          </a:graphicData>
        </a:graphic>
      </p:graphicFrame>
      <p:graphicFrame>
        <p:nvGraphicFramePr>
          <p:cNvPr id="11" name="Table 6">
            <a:extLst>
              <a:ext uri="{FF2B5EF4-FFF2-40B4-BE49-F238E27FC236}">
                <a16:creationId xmlns:a16="http://schemas.microsoft.com/office/drawing/2014/main" id="{3417C196-23F1-B2F4-B629-28498DC6426C}"/>
              </a:ext>
            </a:extLst>
          </p:cNvPr>
          <p:cNvGraphicFramePr>
            <a:graphicFrameLocks noGrp="1"/>
          </p:cNvGraphicFramePr>
          <p:nvPr/>
        </p:nvGraphicFramePr>
        <p:xfrm>
          <a:off x="2445808" y="1714364"/>
          <a:ext cx="1969861" cy="3213480"/>
        </p:xfrm>
        <a:graphic>
          <a:graphicData uri="http://schemas.openxmlformats.org/drawingml/2006/table">
            <a:tbl>
              <a:tblPr firstRow="1" bandRow="1">
                <a:tableStyleId>{5C22544A-7EE6-4342-B048-85BDC9FD1C3A}</a:tableStyleId>
              </a:tblPr>
              <a:tblGrid>
                <a:gridCol w="1969861">
                  <a:extLst>
                    <a:ext uri="{9D8B030D-6E8A-4147-A177-3AD203B41FA5}">
                      <a16:colId xmlns:a16="http://schemas.microsoft.com/office/drawing/2014/main" val="2586477611"/>
                    </a:ext>
                  </a:extLst>
                </a:gridCol>
              </a:tblGrid>
              <a:tr h="368436">
                <a:tc>
                  <a:txBody>
                    <a:bodyPr/>
                    <a:lstStyle/>
                    <a:p>
                      <a:pPr algn="ctr"/>
                      <a:r>
                        <a:rPr lang="en-GB" sz="1100"/>
                        <a:t>TOP PROFESSIONAL SKILLS</a:t>
                      </a:r>
                    </a:p>
                  </a:txBody>
                  <a:tcPr anchor="ctr">
                    <a:solidFill>
                      <a:srgbClr val="002060"/>
                    </a:solidFill>
                  </a:tcPr>
                </a:tc>
                <a:extLst>
                  <a:ext uri="{0D108BD9-81ED-4DB2-BD59-A6C34878D82A}">
                    <a16:rowId xmlns:a16="http://schemas.microsoft.com/office/drawing/2014/main" val="919350236"/>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Credit Control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Knowledge of Finance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886181"/>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Accounts Receivable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770978851"/>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Accounting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Balance Sheets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Cash Management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Accounts Payable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Customer Relationship Management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302625">
                <a:tc>
                  <a:txBody>
                    <a:bodyPr/>
                    <a:lstStyle/>
                    <a:p>
                      <a:pPr algn="l" rtl="0" fontAlgn="base"/>
                      <a:r>
                        <a:rPr lang="en-US" sz="900" b="0" i="0" dirty="0">
                          <a:solidFill>
                            <a:srgbClr val="002776"/>
                          </a:solidFill>
                          <a:effectLst/>
                        </a:rPr>
                        <a:t>Knowledge of Mathematics </a:t>
                      </a:r>
                      <a:endParaRPr lang="en-GB" sz="900" b="0" i="0" dirty="0">
                        <a:solidFill>
                          <a:srgbClr val="002776"/>
                        </a:solidFill>
                        <a:effectLst/>
                      </a:endParaRPr>
                    </a:p>
                  </a:txBody>
                  <a:tcPr>
                    <a:solidFill>
                      <a:srgbClr val="F5F0EB"/>
                    </a:solidFill>
                  </a:tcPr>
                </a:tc>
                <a:extLst>
                  <a:ext uri="{0D108BD9-81ED-4DB2-BD59-A6C34878D82A}">
                    <a16:rowId xmlns:a16="http://schemas.microsoft.com/office/drawing/2014/main" val="3882390447"/>
                  </a:ext>
                </a:extLst>
              </a:tr>
            </a:tbl>
          </a:graphicData>
        </a:graphic>
      </p:graphicFrame>
      <p:graphicFrame>
        <p:nvGraphicFramePr>
          <p:cNvPr id="13" name="Table 6">
            <a:extLst>
              <a:ext uri="{FF2B5EF4-FFF2-40B4-BE49-F238E27FC236}">
                <a16:creationId xmlns:a16="http://schemas.microsoft.com/office/drawing/2014/main" id="{BA2D8FED-320F-031C-1146-24597F23C4B7}"/>
              </a:ext>
            </a:extLst>
          </p:cNvPr>
          <p:cNvGraphicFramePr>
            <a:graphicFrameLocks noGrp="1"/>
          </p:cNvGraphicFramePr>
          <p:nvPr/>
        </p:nvGraphicFramePr>
        <p:xfrm>
          <a:off x="4640791" y="1714364"/>
          <a:ext cx="1969861" cy="3337560"/>
        </p:xfrm>
        <a:graphic>
          <a:graphicData uri="http://schemas.openxmlformats.org/drawingml/2006/table">
            <a:tbl>
              <a:tblPr firstRow="1" bandRow="1">
                <a:tableStyleId>{5C22544A-7EE6-4342-B048-85BDC9FD1C3A}</a:tableStyleId>
              </a:tblPr>
              <a:tblGrid>
                <a:gridCol w="1969861">
                  <a:extLst>
                    <a:ext uri="{9D8B030D-6E8A-4147-A177-3AD203B41FA5}">
                      <a16:colId xmlns:a16="http://schemas.microsoft.com/office/drawing/2014/main" val="2586477611"/>
                    </a:ext>
                  </a:extLst>
                </a:gridCol>
              </a:tblGrid>
              <a:tr h="370840">
                <a:tc>
                  <a:txBody>
                    <a:bodyPr/>
                    <a:lstStyle/>
                    <a:p>
                      <a:pPr algn="ctr"/>
                      <a:r>
                        <a:rPr lang="en-GB" sz="1100"/>
                        <a:t>TOP SOFT SKILLS</a:t>
                      </a:r>
                    </a:p>
                  </a:txBody>
                  <a:tcPr anchor="ctr">
                    <a:solidFill>
                      <a:srgbClr val="002060"/>
                    </a:solidFill>
                  </a:tcPr>
                </a:tc>
                <a:extLst>
                  <a:ext uri="{0D108BD9-81ED-4DB2-BD59-A6C34878D82A}">
                    <a16:rowId xmlns:a16="http://schemas.microsoft.com/office/drawing/2014/main" val="919350236"/>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Communications Skills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Self Motivations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1982409644"/>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Attention to Detail</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896521896"/>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Management of Stress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Team Working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Analytical Thinking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Interpersonal Skills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Problem Solving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bl>
          </a:graphicData>
        </a:graphic>
      </p:graphicFrame>
      <p:sp>
        <p:nvSpPr>
          <p:cNvPr id="18" name="Rectangle 17">
            <a:extLst>
              <a:ext uri="{FF2B5EF4-FFF2-40B4-BE49-F238E27FC236}">
                <a16:creationId xmlns:a16="http://schemas.microsoft.com/office/drawing/2014/main" id="{459721C9-6278-B26E-BA29-27EADB1156DC}"/>
              </a:ext>
            </a:extLst>
          </p:cNvPr>
          <p:cNvSpPr/>
          <p:nvPr/>
        </p:nvSpPr>
        <p:spPr>
          <a:xfrm>
            <a:off x="8302171" y="1255486"/>
            <a:ext cx="791029" cy="370114"/>
          </a:xfrm>
          <a:prstGeom prst="rect">
            <a:avLst/>
          </a:prstGeom>
          <a:solidFill>
            <a:srgbClr val="F5F0EB"/>
          </a:solidFill>
          <a:ln>
            <a:solidFill>
              <a:srgbClr val="F5F0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Table 6">
            <a:extLst>
              <a:ext uri="{FF2B5EF4-FFF2-40B4-BE49-F238E27FC236}">
                <a16:creationId xmlns:a16="http://schemas.microsoft.com/office/drawing/2014/main" id="{C72B0D3E-2A00-D6E8-C985-3EF70D8324D8}"/>
              </a:ext>
            </a:extLst>
          </p:cNvPr>
          <p:cNvGraphicFramePr>
            <a:graphicFrameLocks noGrp="1"/>
          </p:cNvGraphicFramePr>
          <p:nvPr/>
        </p:nvGraphicFramePr>
        <p:xfrm>
          <a:off x="6835775" y="1714364"/>
          <a:ext cx="1969861" cy="2966720"/>
        </p:xfrm>
        <a:graphic>
          <a:graphicData uri="http://schemas.openxmlformats.org/drawingml/2006/table">
            <a:tbl>
              <a:tblPr firstRow="1" bandRow="1">
                <a:tableStyleId>{5C22544A-7EE6-4342-B048-85BDC9FD1C3A}</a:tableStyleId>
              </a:tblPr>
              <a:tblGrid>
                <a:gridCol w="1969861">
                  <a:extLst>
                    <a:ext uri="{9D8B030D-6E8A-4147-A177-3AD203B41FA5}">
                      <a16:colId xmlns:a16="http://schemas.microsoft.com/office/drawing/2014/main" val="2586477611"/>
                    </a:ext>
                  </a:extLst>
                </a:gridCol>
              </a:tblGrid>
              <a:tr h="370840">
                <a:tc>
                  <a:txBody>
                    <a:bodyPr/>
                    <a:lstStyle/>
                    <a:p>
                      <a:pPr algn="ctr"/>
                      <a:r>
                        <a:rPr lang="en-GB" sz="1100"/>
                        <a:t>TOP LANGUAGE SKILLS</a:t>
                      </a:r>
                    </a:p>
                  </a:txBody>
                  <a:tcPr anchor="ctr">
                    <a:solidFill>
                      <a:srgbClr val="002060"/>
                    </a:solidFill>
                  </a:tcPr>
                </a:tc>
                <a:extLst>
                  <a:ext uri="{0D108BD9-81ED-4DB2-BD59-A6C34878D82A}">
                    <a16:rowId xmlns:a16="http://schemas.microsoft.com/office/drawing/2014/main" val="919350236"/>
                  </a:ext>
                </a:extLst>
              </a:tr>
              <a:tr h="370840">
                <a:tc>
                  <a:txBody>
                    <a:bodyPr/>
                    <a:lstStyle/>
                    <a:p>
                      <a:r>
                        <a:rPr lang="en-GB" sz="900" dirty="0"/>
                        <a:t>English</a:t>
                      </a:r>
                    </a:p>
                  </a:txBody>
                  <a:tcPr>
                    <a:solidFill>
                      <a:srgbClr val="F5F0EB"/>
                    </a:solidFill>
                  </a:tcPr>
                </a:tc>
                <a:extLst>
                  <a:ext uri="{0D108BD9-81ED-4DB2-BD59-A6C34878D82A}">
                    <a16:rowId xmlns:a16="http://schemas.microsoft.com/office/drawing/2014/main" val="212022559"/>
                  </a:ext>
                </a:extLst>
              </a:tr>
              <a:tr h="370840">
                <a:tc>
                  <a:txBody>
                    <a:bodyPr/>
                    <a:lstStyle/>
                    <a:p>
                      <a:endParaRPr lang="en-GB" sz="900"/>
                    </a:p>
                  </a:txBody>
                  <a:tcPr>
                    <a:solidFill>
                      <a:srgbClr val="F5F0EB"/>
                    </a:solidFill>
                  </a:tcPr>
                </a:tc>
                <a:extLst>
                  <a:ext uri="{0D108BD9-81ED-4DB2-BD59-A6C34878D82A}">
                    <a16:rowId xmlns:a16="http://schemas.microsoft.com/office/drawing/2014/main" val="4166411825"/>
                  </a:ext>
                </a:extLst>
              </a:tr>
              <a:tr h="370840">
                <a:tc>
                  <a:txBody>
                    <a:bodyPr/>
                    <a:lstStyle/>
                    <a:p>
                      <a:endParaRPr lang="en-GB" sz="900"/>
                    </a:p>
                  </a:txBody>
                  <a:tcPr>
                    <a:solidFill>
                      <a:srgbClr val="F5F0EB"/>
                    </a:solidFill>
                  </a:tcPr>
                </a:tc>
                <a:extLst>
                  <a:ext uri="{0D108BD9-81ED-4DB2-BD59-A6C34878D82A}">
                    <a16:rowId xmlns:a16="http://schemas.microsoft.com/office/drawing/2014/main" val="3544986910"/>
                  </a:ext>
                </a:extLst>
              </a:tr>
              <a:tr h="370840">
                <a:tc>
                  <a:txBody>
                    <a:bodyPr/>
                    <a:lstStyle/>
                    <a:p>
                      <a:endParaRPr lang="en-GB" sz="900"/>
                    </a:p>
                  </a:txBody>
                  <a:tcPr>
                    <a:solidFill>
                      <a:srgbClr val="F5F0EB"/>
                    </a:solidFill>
                  </a:tcPr>
                </a:tc>
                <a:extLst>
                  <a:ext uri="{0D108BD9-81ED-4DB2-BD59-A6C34878D82A}">
                    <a16:rowId xmlns:a16="http://schemas.microsoft.com/office/drawing/2014/main" val="423133142"/>
                  </a:ext>
                </a:extLst>
              </a:tr>
              <a:tr h="370840">
                <a:tc>
                  <a:txBody>
                    <a:bodyPr/>
                    <a:lstStyle/>
                    <a:p>
                      <a:endParaRPr lang="en-GB" sz="900"/>
                    </a:p>
                  </a:txBody>
                  <a:tcPr>
                    <a:solidFill>
                      <a:srgbClr val="F5F0EB"/>
                    </a:solidFill>
                  </a:tcPr>
                </a:tc>
                <a:extLst>
                  <a:ext uri="{0D108BD9-81ED-4DB2-BD59-A6C34878D82A}">
                    <a16:rowId xmlns:a16="http://schemas.microsoft.com/office/drawing/2014/main" val="412506590"/>
                  </a:ext>
                </a:extLst>
              </a:tr>
              <a:tr h="370840">
                <a:tc>
                  <a:txBody>
                    <a:bodyPr/>
                    <a:lstStyle/>
                    <a:p>
                      <a:endParaRPr lang="en-GB" sz="900"/>
                    </a:p>
                  </a:txBody>
                  <a:tcPr>
                    <a:solidFill>
                      <a:srgbClr val="F5F0EB"/>
                    </a:solidFill>
                  </a:tcPr>
                </a:tc>
                <a:extLst>
                  <a:ext uri="{0D108BD9-81ED-4DB2-BD59-A6C34878D82A}">
                    <a16:rowId xmlns:a16="http://schemas.microsoft.com/office/drawing/2014/main" val="3261696101"/>
                  </a:ext>
                </a:extLst>
              </a:tr>
              <a:tr h="370840">
                <a:tc>
                  <a:txBody>
                    <a:bodyPr/>
                    <a:lstStyle/>
                    <a:p>
                      <a:endParaRPr lang="en-GB" sz="900" dirty="0"/>
                    </a:p>
                  </a:txBody>
                  <a:tcPr>
                    <a:solidFill>
                      <a:srgbClr val="F5F0EB"/>
                    </a:solidFill>
                  </a:tcPr>
                </a:tc>
                <a:extLst>
                  <a:ext uri="{0D108BD9-81ED-4DB2-BD59-A6C34878D82A}">
                    <a16:rowId xmlns:a16="http://schemas.microsoft.com/office/drawing/2014/main" val="3882390447"/>
                  </a:ext>
                </a:extLst>
              </a:tr>
            </a:tbl>
          </a:graphicData>
        </a:graphic>
      </p:graphicFrame>
      <p:pic>
        <p:nvPicPr>
          <p:cNvPr id="20" name="Graphic 19" descr="Remote learning language outline">
            <a:extLst>
              <a:ext uri="{FF2B5EF4-FFF2-40B4-BE49-F238E27FC236}">
                <a16:creationId xmlns:a16="http://schemas.microsoft.com/office/drawing/2014/main" id="{E597D125-11CE-552C-EB65-FDF5AC473E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26617" y="1118324"/>
            <a:ext cx="596039" cy="596039"/>
          </a:xfrm>
          <a:prstGeom prst="rect">
            <a:avLst/>
          </a:prstGeom>
        </p:spPr>
      </p:pic>
      <p:pic>
        <p:nvPicPr>
          <p:cNvPr id="23" name="Graphic 22" descr="Social distancing outline">
            <a:extLst>
              <a:ext uri="{FF2B5EF4-FFF2-40B4-BE49-F238E27FC236}">
                <a16:creationId xmlns:a16="http://schemas.microsoft.com/office/drawing/2014/main" id="{E7B0BC92-8D81-5A74-C0FF-94607FF253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7701" y="1118325"/>
            <a:ext cx="596039" cy="596039"/>
          </a:xfrm>
          <a:prstGeom prst="rect">
            <a:avLst/>
          </a:prstGeom>
        </p:spPr>
      </p:pic>
      <p:pic>
        <p:nvPicPr>
          <p:cNvPr id="25" name="Graphic 24" descr="Office worker male outline">
            <a:extLst>
              <a:ext uri="{FF2B5EF4-FFF2-40B4-BE49-F238E27FC236}">
                <a16:creationId xmlns:a16="http://schemas.microsoft.com/office/drawing/2014/main" id="{65E67FE5-B9FB-A974-8584-F2DD666360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32718" y="1127125"/>
            <a:ext cx="596039" cy="596039"/>
          </a:xfrm>
          <a:prstGeom prst="rect">
            <a:avLst/>
          </a:prstGeom>
        </p:spPr>
      </p:pic>
      <p:pic>
        <p:nvPicPr>
          <p:cNvPr id="27" name="Graphic 26" descr="Internet outline">
            <a:extLst>
              <a:ext uri="{FF2B5EF4-FFF2-40B4-BE49-F238E27FC236}">
                <a16:creationId xmlns:a16="http://schemas.microsoft.com/office/drawing/2014/main" id="{4F9BE872-8551-9113-6BCF-DAF82B4345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2475" y="1138894"/>
            <a:ext cx="596039" cy="596039"/>
          </a:xfrm>
          <a:prstGeom prst="rect">
            <a:avLst/>
          </a:prstGeom>
        </p:spPr>
      </p:pic>
    </p:spTree>
    <p:extLst>
      <p:ext uri="{BB962C8B-B14F-4D97-AF65-F5344CB8AC3E}">
        <p14:creationId xmlns:p14="http://schemas.microsoft.com/office/powerpoint/2010/main" val="84848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23C30-D269-35C1-E118-60197E817A10}"/>
              </a:ext>
            </a:extLst>
          </p:cNvPr>
          <p:cNvSpPr>
            <a:spLocks noGrp="1"/>
          </p:cNvSpPr>
          <p:nvPr>
            <p:ph type="title"/>
          </p:nvPr>
        </p:nvSpPr>
        <p:spPr/>
        <p:txBody>
          <a:bodyPr/>
          <a:lstStyle/>
          <a:p>
            <a:r>
              <a:rPr lang="en-GB" dirty="0"/>
              <a:t>ABOUT OUR GUIDE</a:t>
            </a:r>
          </a:p>
        </p:txBody>
      </p:sp>
      <p:sp>
        <p:nvSpPr>
          <p:cNvPr id="5" name="Content Placeholder 4">
            <a:extLst>
              <a:ext uri="{FF2B5EF4-FFF2-40B4-BE49-F238E27FC236}">
                <a16:creationId xmlns:a16="http://schemas.microsoft.com/office/drawing/2014/main" id="{E56D69C2-7C3A-49D7-BBCF-B291279DB0D0}"/>
              </a:ext>
            </a:extLst>
          </p:cNvPr>
          <p:cNvSpPr>
            <a:spLocks noGrp="1"/>
          </p:cNvSpPr>
          <p:nvPr>
            <p:ph idx="1"/>
          </p:nvPr>
        </p:nvSpPr>
        <p:spPr/>
        <p:txBody>
          <a:bodyPr numCol="1"/>
          <a:lstStyle/>
          <a:p>
            <a:r>
              <a:rPr lang="en-GB" sz="1600" dirty="0"/>
              <a:t>10</a:t>
            </a:r>
            <a:r>
              <a:rPr lang="en-GB" sz="1600" baseline="30000" dirty="0"/>
              <a:t>th</a:t>
            </a:r>
            <a:r>
              <a:rPr lang="en-GB" sz="1600" dirty="0"/>
              <a:t> annual salary and recruiting trends guide</a:t>
            </a:r>
          </a:p>
          <a:p>
            <a:r>
              <a:rPr lang="en-GB" sz="1600" dirty="0"/>
              <a:t>14k+ employers and employees surveyed across the UK</a:t>
            </a:r>
          </a:p>
          <a:p>
            <a:r>
              <a:rPr lang="en-GB" sz="1600" dirty="0"/>
              <a:t>21 industries and sectors covered</a:t>
            </a:r>
          </a:p>
          <a:p>
            <a:r>
              <a:rPr lang="en-GB" sz="1600" dirty="0"/>
              <a:t>10K+ salaries for roles across the UK</a:t>
            </a:r>
          </a:p>
          <a:p>
            <a:r>
              <a:rPr lang="en-GB" sz="1600" dirty="0"/>
              <a:t>15+ insights from industry experts</a:t>
            </a:r>
          </a:p>
        </p:txBody>
      </p:sp>
    </p:spTree>
    <p:extLst>
      <p:ext uri="{BB962C8B-B14F-4D97-AF65-F5344CB8AC3E}">
        <p14:creationId xmlns:p14="http://schemas.microsoft.com/office/powerpoint/2010/main" val="67460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A0D1-4F65-4EC4-88CB-F5E423C4F97B}"/>
              </a:ext>
            </a:extLst>
          </p:cNvPr>
          <p:cNvSpPr>
            <a:spLocks noGrp="1"/>
          </p:cNvSpPr>
          <p:nvPr>
            <p:ph type="title"/>
          </p:nvPr>
        </p:nvSpPr>
        <p:spPr/>
        <p:txBody>
          <a:bodyPr/>
          <a:lstStyle/>
          <a:p>
            <a:r>
              <a:rPr lang="en-US" dirty="0"/>
              <a:t>CREDIT ANALYST </a:t>
            </a:r>
            <a:endParaRPr lang="en-GB" dirty="0"/>
          </a:p>
        </p:txBody>
      </p:sp>
    </p:spTree>
    <p:extLst>
      <p:ext uri="{BB962C8B-B14F-4D97-AF65-F5344CB8AC3E}">
        <p14:creationId xmlns:p14="http://schemas.microsoft.com/office/powerpoint/2010/main" val="235920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26447D-8FF3-BB9F-0D4C-AB9F12A56CC3}"/>
              </a:ext>
            </a:extLst>
          </p:cNvPr>
          <p:cNvSpPr/>
          <p:nvPr/>
        </p:nvSpPr>
        <p:spPr>
          <a:xfrm>
            <a:off x="8367486" y="1289491"/>
            <a:ext cx="718457" cy="450054"/>
          </a:xfrm>
          <a:prstGeom prst="rect">
            <a:avLst/>
          </a:prstGeom>
          <a:solidFill>
            <a:srgbClr val="F3F2F1"/>
          </a:solidFill>
          <a:ln>
            <a:solidFill>
              <a:srgbClr val="F5F0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EEF27074-943B-5B1D-633C-F3CF9DF0485F}"/>
              </a:ext>
            </a:extLst>
          </p:cNvPr>
          <p:cNvSpPr>
            <a:spLocks noGrp="1"/>
          </p:cNvSpPr>
          <p:nvPr>
            <p:ph type="title"/>
          </p:nvPr>
        </p:nvSpPr>
        <p:spPr/>
        <p:txBody>
          <a:bodyPr/>
          <a:lstStyle/>
          <a:p>
            <a: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t>TALENT INSIGHTS DASHBOARD </a:t>
            </a:r>
            <a:b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br>
            <a:r>
              <a:rPr lang="en-US" sz="1100" dirty="0">
                <a:solidFill>
                  <a:schemeClr val="accent3"/>
                </a:solidFill>
                <a:latin typeface="Arial" panose="020B0604020202020204"/>
                <a:ea typeface="+mj-lt"/>
                <a:cs typeface="Arial" panose="020B0604020202020204"/>
              </a:rPr>
              <a:t>CREDIT ANALYST - DURHAM (50 MILES)</a:t>
            </a:r>
            <a:endParaRPr lang="en-GB" sz="1200" dirty="0">
              <a:solidFill>
                <a:schemeClr val="accent3"/>
              </a:solidFill>
              <a:cs typeface="Arial" panose="020B0604020202020204"/>
            </a:endParaRPr>
          </a:p>
        </p:txBody>
      </p:sp>
      <p:sp>
        <p:nvSpPr>
          <p:cNvPr id="4" name="Footer Placeholder 3">
            <a:extLst>
              <a:ext uri="{FF2B5EF4-FFF2-40B4-BE49-F238E27FC236}">
                <a16:creationId xmlns:a16="http://schemas.microsoft.com/office/drawing/2014/main" id="{5DA7149B-42B8-BEB5-5AB2-6D6622FA4545}"/>
              </a:ext>
            </a:extLst>
          </p:cNvPr>
          <p:cNvSpPr>
            <a:spLocks noGrp="1"/>
          </p:cNvSpPr>
          <p:nvPr>
            <p:ph type="ftr" sz="quarter" idx="10"/>
          </p:nvPr>
        </p:nvSpPr>
        <p:spPr>
          <a:xfrm>
            <a:off x="266549" y="4863729"/>
            <a:ext cx="8468481" cy="107722"/>
          </a:xfrm>
        </p:spPr>
        <p:txBody>
          <a:bodyPr/>
          <a:lstStyle/>
          <a:p>
            <a:r>
              <a:rPr lang="en-US" sz="700" dirty="0"/>
              <a:t>SEARCH CRITERIA: “Credit Analyst”</a:t>
            </a:r>
          </a:p>
        </p:txBody>
      </p:sp>
      <p:sp>
        <p:nvSpPr>
          <p:cNvPr id="5" name="Slide Number Placeholder 4">
            <a:extLst>
              <a:ext uri="{FF2B5EF4-FFF2-40B4-BE49-F238E27FC236}">
                <a16:creationId xmlns:a16="http://schemas.microsoft.com/office/drawing/2014/main" id="{750565DD-0B04-937F-7FFD-5A74FBA277A9}"/>
              </a:ext>
            </a:extLst>
          </p:cNvPr>
          <p:cNvSpPr>
            <a:spLocks noGrp="1"/>
          </p:cNvSpPr>
          <p:nvPr>
            <p:ph type="sldNum" sz="quarter" idx="11"/>
          </p:nvPr>
        </p:nvSpPr>
        <p:spPr/>
        <p:txBody>
          <a:bodyPr/>
          <a:lstStyle/>
          <a:p>
            <a:fld id="{48F63A3B-78C7-47BE-AE5E-E10140E04643}" type="slidenum">
              <a:rPr lang="en-US" smtClean="0"/>
              <a:pPr/>
              <a:t>31</a:t>
            </a:fld>
            <a:endParaRPr lang="en-US"/>
          </a:p>
        </p:txBody>
      </p:sp>
      <p:sp>
        <p:nvSpPr>
          <p:cNvPr id="7" name="Rectangle 6">
            <a:extLst>
              <a:ext uri="{FF2B5EF4-FFF2-40B4-BE49-F238E27FC236}">
                <a16:creationId xmlns:a16="http://schemas.microsoft.com/office/drawing/2014/main" id="{E1E18F84-5FEA-BF4F-6A37-184A341215B4}"/>
              </a:ext>
            </a:extLst>
          </p:cNvPr>
          <p:cNvSpPr/>
          <p:nvPr/>
        </p:nvSpPr>
        <p:spPr>
          <a:xfrm>
            <a:off x="6962921" y="1938929"/>
            <a:ext cx="1864540" cy="2870174"/>
          </a:xfrm>
          <a:prstGeom prst="rect">
            <a:avLst/>
          </a:prstGeom>
          <a:solidFill>
            <a:srgbClr val="E7ECF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3124740-A532-EF76-5E52-0BD589CBCD3B}"/>
              </a:ext>
            </a:extLst>
          </p:cNvPr>
          <p:cNvSpPr/>
          <p:nvPr/>
        </p:nvSpPr>
        <p:spPr>
          <a:xfrm>
            <a:off x="6962921" y="1638050"/>
            <a:ext cx="1864536" cy="309066"/>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rPr>
              <a:t>     </a:t>
            </a:r>
            <a:r>
              <a:rPr kumimoji="0" lang="en-US" sz="105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rPr>
              <a:t>KEY TAKEAWAYS</a:t>
            </a:r>
            <a:endParaRPr kumimoji="0" lang="en-US" sz="110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endParaRPr>
          </a:p>
        </p:txBody>
      </p:sp>
      <p:sp>
        <p:nvSpPr>
          <p:cNvPr id="9" name="TextBox 8">
            <a:extLst>
              <a:ext uri="{FF2B5EF4-FFF2-40B4-BE49-F238E27FC236}">
                <a16:creationId xmlns:a16="http://schemas.microsoft.com/office/drawing/2014/main" id="{7CC81B44-83D6-9A2F-A7AE-49E6FC90EAB2}"/>
              </a:ext>
            </a:extLst>
          </p:cNvPr>
          <p:cNvSpPr txBox="1"/>
          <p:nvPr/>
        </p:nvSpPr>
        <p:spPr>
          <a:xfrm>
            <a:off x="6969594" y="1971658"/>
            <a:ext cx="1857863" cy="3000821"/>
          </a:xfrm>
          <a:prstGeom prst="rect">
            <a:avLst/>
          </a:prstGeom>
          <a:noFill/>
        </p:spPr>
        <p:txBody>
          <a:bodyPr wrap="square" rtlCol="0">
            <a:spAutoFit/>
          </a:bodyPr>
          <a:lstStyle/>
          <a:p>
            <a:pPr marL="171450" indent="-171450">
              <a:buFont typeface="Wingdings" panose="05000000000000000000" pitchFamily="2" charset="2"/>
              <a:buChar char="§"/>
            </a:pPr>
            <a:r>
              <a:rPr lang="en-GB" sz="700" dirty="0"/>
              <a:t>There is a low candidate supply in relation to demand, with 34 suitable candidates per job advertisement.</a:t>
            </a:r>
          </a:p>
          <a:p>
            <a:pPr marL="171450" indent="-171450">
              <a:buFont typeface="Wingdings" panose="05000000000000000000" pitchFamily="2" charset="2"/>
              <a:buChar char="§"/>
            </a:pPr>
            <a:endParaRPr lang="en-GB" sz="700" dirty="0"/>
          </a:p>
          <a:p>
            <a:pPr marL="171450" indent="-171450">
              <a:buFont typeface="Wingdings" panose="05000000000000000000" pitchFamily="2" charset="2"/>
              <a:buChar char="§"/>
            </a:pPr>
            <a:r>
              <a:rPr lang="en-GB" sz="700" dirty="0"/>
              <a:t>The talent pool for Credit Analyst within a 50-mile radius of Durham </a:t>
            </a:r>
            <a:r>
              <a:rPr lang="en-US" sz="700" dirty="0"/>
              <a:t>exhibits very low ethnic diversity, with White ethnicity comprising over 95% and Asian and Other ethnicities making less than 5% of the total talent pool</a:t>
            </a:r>
          </a:p>
          <a:p>
            <a:pPr marL="171450" indent="-171450">
              <a:buFont typeface="Wingdings" panose="05000000000000000000" pitchFamily="2" charset="2"/>
              <a:buChar char="§"/>
            </a:pPr>
            <a:endParaRPr lang="en-US" sz="700" dirty="0"/>
          </a:p>
          <a:p>
            <a:pPr marL="171450" indent="-171450">
              <a:buFont typeface="Wingdings" panose="05000000000000000000" pitchFamily="2" charset="2"/>
              <a:buChar char="§"/>
            </a:pPr>
            <a:r>
              <a:rPr lang="en-GB" sz="700" dirty="0"/>
              <a:t>The talent pool’s </a:t>
            </a:r>
            <a:r>
              <a:rPr lang="en-US" sz="700" dirty="0"/>
              <a:t>gender distribution is predominantly male </a:t>
            </a:r>
            <a:r>
              <a:rPr lang="en-GB" sz="700" dirty="0"/>
              <a:t>population with 29% of the total talent pool being female</a:t>
            </a:r>
          </a:p>
          <a:p>
            <a:pPr marL="171450" indent="-171450">
              <a:buFont typeface="Wingdings" panose="05000000000000000000" pitchFamily="2" charset="2"/>
              <a:buChar char="§"/>
            </a:pPr>
            <a:endParaRPr lang="en-GB" sz="700" dirty="0"/>
          </a:p>
          <a:p>
            <a:pPr marL="171450" indent="-171450">
              <a:buFont typeface="Wingdings" panose="05000000000000000000" pitchFamily="2" charset="2"/>
              <a:buChar char="§"/>
            </a:pPr>
            <a:r>
              <a:rPr lang="en-GB" sz="700" dirty="0"/>
              <a:t>66% of the talent pool have 8+ years of experience, so it is to be expected that this percentage of the talent pool would expect pay in the upper quartile.</a:t>
            </a:r>
            <a:r>
              <a:rPr lang="en-US" sz="700" dirty="0"/>
              <a:t>​The talent pool is experienced. Only 19% of the total talent pool has less than 3 years of experience</a:t>
            </a:r>
            <a:endParaRPr lang="en-GB" sz="700" dirty="0"/>
          </a:p>
          <a:p>
            <a:pPr marL="171450" indent="-171450">
              <a:buFont typeface="Wingdings" panose="05000000000000000000" pitchFamily="2" charset="2"/>
              <a:buChar char="§"/>
            </a:pPr>
            <a:endParaRPr lang="en-GB" sz="700" dirty="0"/>
          </a:p>
        </p:txBody>
      </p:sp>
      <p:pic>
        <p:nvPicPr>
          <p:cNvPr id="11" name="Graphic 10" descr="Business Growth outline">
            <a:extLst>
              <a:ext uri="{FF2B5EF4-FFF2-40B4-BE49-F238E27FC236}">
                <a16:creationId xmlns:a16="http://schemas.microsoft.com/office/drawing/2014/main" id="{970F7394-1CEF-6B08-CDC2-E05DB8780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4689" y="1611818"/>
            <a:ext cx="351064" cy="351064"/>
          </a:xfrm>
          <a:prstGeom prst="rect">
            <a:avLst/>
          </a:prstGeom>
        </p:spPr>
      </p:pic>
      <p:pic>
        <p:nvPicPr>
          <p:cNvPr id="16" name="Graphic 15" descr="Group with solid fill">
            <a:extLst>
              <a:ext uri="{FF2B5EF4-FFF2-40B4-BE49-F238E27FC236}">
                <a16:creationId xmlns:a16="http://schemas.microsoft.com/office/drawing/2014/main" id="{A637442B-0C94-6BBE-1117-0C294CE7E9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549" y="1220801"/>
            <a:ext cx="460583" cy="460583"/>
          </a:xfrm>
          <a:prstGeom prst="rect">
            <a:avLst/>
          </a:prstGeom>
        </p:spPr>
      </p:pic>
      <p:pic>
        <p:nvPicPr>
          <p:cNvPr id="18" name="Graphic 17" descr="Briefcase with solid fill">
            <a:extLst>
              <a:ext uri="{FF2B5EF4-FFF2-40B4-BE49-F238E27FC236}">
                <a16:creationId xmlns:a16="http://schemas.microsoft.com/office/drawing/2014/main" id="{5FFA72F3-B02C-EB05-51CD-736C6F2C01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1652" y="1261408"/>
            <a:ext cx="382907" cy="382907"/>
          </a:xfrm>
          <a:prstGeom prst="rect">
            <a:avLst/>
          </a:prstGeom>
        </p:spPr>
      </p:pic>
      <p:grpSp>
        <p:nvGrpSpPr>
          <p:cNvPr id="30" name="Group 29">
            <a:extLst>
              <a:ext uri="{FF2B5EF4-FFF2-40B4-BE49-F238E27FC236}">
                <a16:creationId xmlns:a16="http://schemas.microsoft.com/office/drawing/2014/main" id="{C7369173-1AC1-33E7-B882-0EAD214CB603}"/>
              </a:ext>
            </a:extLst>
          </p:cNvPr>
          <p:cNvGrpSpPr/>
          <p:nvPr/>
        </p:nvGrpSpPr>
        <p:grpSpPr>
          <a:xfrm>
            <a:off x="4977684" y="3182244"/>
            <a:ext cx="1864540" cy="1627856"/>
            <a:chOff x="4268537" y="1860603"/>
            <a:chExt cx="2189413" cy="1627856"/>
          </a:xfrm>
        </p:grpSpPr>
        <p:sp>
          <p:nvSpPr>
            <p:cNvPr id="27" name="Rectangle 26">
              <a:extLst>
                <a:ext uri="{FF2B5EF4-FFF2-40B4-BE49-F238E27FC236}">
                  <a16:creationId xmlns:a16="http://schemas.microsoft.com/office/drawing/2014/main" id="{16C3B1AF-C933-273D-F90B-6692EA15335D}"/>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57FDA151-1C4A-B65C-9113-5ADADD820EE0}"/>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lang="en-US" sz="1050" b="1" kern="0" dirty="0">
                  <a:solidFill>
                    <a:srgbClr val="FFFFFF"/>
                  </a:solidFill>
                  <a:latin typeface="Arial" panose="020B0604020202020204"/>
                  <a:cs typeface="Calibri" panose="020F0502020204030204" pitchFamily="34" charset="0"/>
                </a:rPr>
                <a:t>EXPERIENCE</a:t>
              </a:r>
              <a:endPar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grpSp>
      <p:grpSp>
        <p:nvGrpSpPr>
          <p:cNvPr id="31" name="Group 30">
            <a:extLst>
              <a:ext uri="{FF2B5EF4-FFF2-40B4-BE49-F238E27FC236}">
                <a16:creationId xmlns:a16="http://schemas.microsoft.com/office/drawing/2014/main" id="{0CE366E1-4A34-53D3-73F1-2C700A96C0F4}"/>
              </a:ext>
            </a:extLst>
          </p:cNvPr>
          <p:cNvGrpSpPr/>
          <p:nvPr/>
        </p:nvGrpSpPr>
        <p:grpSpPr>
          <a:xfrm>
            <a:off x="2475531" y="3178351"/>
            <a:ext cx="2389309" cy="1627856"/>
            <a:chOff x="4268537" y="1860603"/>
            <a:chExt cx="2189413" cy="1627856"/>
          </a:xfrm>
        </p:grpSpPr>
        <p:sp>
          <p:nvSpPr>
            <p:cNvPr id="32" name="Rectangle 31">
              <a:extLst>
                <a:ext uri="{FF2B5EF4-FFF2-40B4-BE49-F238E27FC236}">
                  <a16:creationId xmlns:a16="http://schemas.microsoft.com/office/drawing/2014/main" id="{750BD04B-B4DD-3579-7F49-AEEFFF3AEE70}"/>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A9D3165C-99C9-9825-81DA-CBA4B6B088F7}"/>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lang="en-US" sz="1050" b="1" kern="0">
                  <a:solidFill>
                    <a:srgbClr val="FFFFFF"/>
                  </a:solidFill>
                  <a:latin typeface="Arial" panose="020B0604020202020204"/>
                  <a:cs typeface="Calibri" panose="020F0502020204030204" pitchFamily="34" charset="0"/>
                </a:rPr>
                <a:t>ETHNICITY</a:t>
              </a:r>
              <a:endParaRPr kumimoji="0" lang="en-US" sz="105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endParaRPr>
            </a:p>
          </p:txBody>
        </p:sp>
      </p:grpSp>
      <p:grpSp>
        <p:nvGrpSpPr>
          <p:cNvPr id="34" name="Group 33">
            <a:extLst>
              <a:ext uri="{FF2B5EF4-FFF2-40B4-BE49-F238E27FC236}">
                <a16:creationId xmlns:a16="http://schemas.microsoft.com/office/drawing/2014/main" id="{A51DF809-E646-0670-C481-DE6FDA31E7AE}"/>
              </a:ext>
            </a:extLst>
          </p:cNvPr>
          <p:cNvGrpSpPr/>
          <p:nvPr/>
        </p:nvGrpSpPr>
        <p:grpSpPr>
          <a:xfrm>
            <a:off x="250817" y="3183336"/>
            <a:ext cx="2135537" cy="1627856"/>
            <a:chOff x="4268537" y="1860603"/>
            <a:chExt cx="2189413" cy="1627856"/>
          </a:xfrm>
        </p:grpSpPr>
        <p:sp>
          <p:nvSpPr>
            <p:cNvPr id="35" name="Rectangle 34">
              <a:extLst>
                <a:ext uri="{FF2B5EF4-FFF2-40B4-BE49-F238E27FC236}">
                  <a16:creationId xmlns:a16="http://schemas.microsoft.com/office/drawing/2014/main" id="{709CE1B9-1BA4-46B8-C2EA-38ACA16EAAA4}"/>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5883369D-2D11-8BFE-45BC-09C71CE87E5C}"/>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r>
                <a:rPr lang="en-US" sz="1050" b="1" kern="0">
                  <a:solidFill>
                    <a:srgbClr val="FFFFFF"/>
                  </a:solidFill>
                  <a:latin typeface="Arial" panose="020B0604020202020204"/>
                  <a:cs typeface="Calibri" panose="020F0502020204030204" pitchFamily="34" charset="0"/>
                </a:rPr>
                <a:t>GENDER</a:t>
              </a:r>
              <a:endParaRPr kumimoji="0" lang="en-US" sz="105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endParaRPr>
            </a:p>
          </p:txBody>
        </p:sp>
      </p:grpSp>
      <p:sp>
        <p:nvSpPr>
          <p:cNvPr id="37" name="Rectangle 36">
            <a:extLst>
              <a:ext uri="{FF2B5EF4-FFF2-40B4-BE49-F238E27FC236}">
                <a16:creationId xmlns:a16="http://schemas.microsoft.com/office/drawing/2014/main" id="{4C548EF6-B0B2-E539-2227-B0D6E47A66A1}"/>
              </a:ext>
            </a:extLst>
          </p:cNvPr>
          <p:cNvSpPr/>
          <p:nvPr/>
        </p:nvSpPr>
        <p:spPr>
          <a:xfrm>
            <a:off x="267328" y="1639450"/>
            <a:ext cx="1390931" cy="481343"/>
          </a:xfrm>
          <a:prstGeom prst="rect">
            <a:avLst/>
          </a:prstGeom>
          <a:solidFill>
            <a:srgbClr val="002060"/>
          </a:solidFill>
          <a:ln w="12700">
            <a:solidFill>
              <a:srgbClr val="002060"/>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SUPPLY COUNT</a:t>
            </a:r>
          </a:p>
          <a:p>
            <a:pPr marL="0" marR="0" lvl="0" indent="0" algn="r" defTabSz="457051" rtl="0" eaLnBrk="1" fontAlgn="auto" latinLnBrk="0" hangingPunct="1">
              <a:lnSpc>
                <a:spcPct val="100000"/>
              </a:lnSpc>
              <a:spcBef>
                <a:spcPts val="0"/>
              </a:spcBef>
              <a:spcAft>
                <a:spcPts val="0"/>
              </a:spcAft>
              <a:buClrTx/>
              <a:buSzTx/>
              <a:buFontTx/>
              <a:buNone/>
              <a:tabLst/>
              <a:defRPr/>
            </a:pPr>
            <a:r>
              <a:rPr lang="en-US" sz="1800" b="1" kern="0" dirty="0">
                <a:solidFill>
                  <a:srgbClr val="FFFFFF"/>
                </a:solidFill>
                <a:latin typeface="Arial" panose="020B0604020202020204"/>
                <a:cs typeface="Calibri" panose="020F0502020204030204" pitchFamily="34" charset="0"/>
              </a:rPr>
              <a:t>336</a:t>
            </a:r>
            <a:endParaRPr kumimoji="0" lang="en-US" sz="180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endParaRPr>
          </a:p>
        </p:txBody>
      </p:sp>
      <p:sp>
        <p:nvSpPr>
          <p:cNvPr id="38" name="Rectangle 37">
            <a:extLst>
              <a:ext uri="{FF2B5EF4-FFF2-40B4-BE49-F238E27FC236}">
                <a16:creationId xmlns:a16="http://schemas.microsoft.com/office/drawing/2014/main" id="{D1A98756-30C6-48CB-2646-29C0E35BE2C4}"/>
              </a:ext>
            </a:extLst>
          </p:cNvPr>
          <p:cNvSpPr/>
          <p:nvPr/>
        </p:nvSpPr>
        <p:spPr>
          <a:xfrm>
            <a:off x="1813763" y="1638050"/>
            <a:ext cx="1390931" cy="482743"/>
          </a:xfrm>
          <a:prstGeom prst="rect">
            <a:avLst/>
          </a:prstGeom>
          <a:solidFill>
            <a:srgbClr val="002060"/>
          </a:solidFill>
          <a:ln w="12700">
            <a:solidFill>
              <a:srgbClr val="002060"/>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LIVE JOB COUNT</a:t>
            </a:r>
          </a:p>
          <a:p>
            <a:pPr marL="0" marR="0" lvl="0" indent="0" algn="r" defTabSz="457051"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anose="020B0604020202020204"/>
                <a:ea typeface="+mn-ea"/>
                <a:cs typeface="Calibri" panose="020F0502020204030204" pitchFamily="34" charset="0"/>
              </a:rPr>
              <a:t>10</a:t>
            </a:r>
          </a:p>
        </p:txBody>
      </p:sp>
      <p:sp>
        <p:nvSpPr>
          <p:cNvPr id="2" name="Rectangle 1">
            <a:extLst>
              <a:ext uri="{FF2B5EF4-FFF2-40B4-BE49-F238E27FC236}">
                <a16:creationId xmlns:a16="http://schemas.microsoft.com/office/drawing/2014/main" id="{88696AB3-AF2C-1F4B-F16F-49EC87A6157F}"/>
              </a:ext>
            </a:extLst>
          </p:cNvPr>
          <p:cNvSpPr/>
          <p:nvPr/>
        </p:nvSpPr>
        <p:spPr>
          <a:xfrm>
            <a:off x="250825" y="2356039"/>
            <a:ext cx="2953869" cy="666669"/>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rPr>
              <a:t>CANDIDATE SUPPLY RELATIVE TO DEMAND</a:t>
            </a:r>
          </a:p>
        </p:txBody>
      </p:sp>
      <p:sp>
        <p:nvSpPr>
          <p:cNvPr id="12" name="TextBox 11">
            <a:extLst>
              <a:ext uri="{FF2B5EF4-FFF2-40B4-BE49-F238E27FC236}">
                <a16:creationId xmlns:a16="http://schemas.microsoft.com/office/drawing/2014/main" id="{6BA226A3-3C07-49A5-8EAC-6C52EFCE2EF4}"/>
              </a:ext>
            </a:extLst>
          </p:cNvPr>
          <p:cNvSpPr txBox="1"/>
          <p:nvPr/>
        </p:nvSpPr>
        <p:spPr>
          <a:xfrm>
            <a:off x="2552775" y="2641155"/>
            <a:ext cx="651920" cy="369332"/>
          </a:xfrm>
          <a:prstGeom prst="rect">
            <a:avLst/>
          </a:prstGeom>
          <a:noFill/>
        </p:spPr>
        <p:txBody>
          <a:bodyPr wrap="square" rtlCol="0">
            <a:spAutoFit/>
          </a:bodyPr>
          <a:lstStyle/>
          <a:p>
            <a:pPr algn="r"/>
            <a:r>
              <a:rPr lang="en-US" sz="1800" b="1" dirty="0">
                <a:solidFill>
                  <a:schemeClr val="bg2"/>
                </a:solidFill>
              </a:rPr>
              <a:t>34</a:t>
            </a:r>
            <a:endParaRPr lang="en-GB" sz="1800" b="1" dirty="0">
              <a:solidFill>
                <a:schemeClr val="bg2"/>
              </a:solidFill>
            </a:endParaRPr>
          </a:p>
        </p:txBody>
      </p:sp>
      <p:grpSp>
        <p:nvGrpSpPr>
          <p:cNvPr id="13" name="Group 12">
            <a:extLst>
              <a:ext uri="{FF2B5EF4-FFF2-40B4-BE49-F238E27FC236}">
                <a16:creationId xmlns:a16="http://schemas.microsoft.com/office/drawing/2014/main" id="{EA03F684-1DF5-2B95-556C-A0C7D2C8BAC4}"/>
              </a:ext>
            </a:extLst>
          </p:cNvPr>
          <p:cNvGrpSpPr/>
          <p:nvPr/>
        </p:nvGrpSpPr>
        <p:grpSpPr>
          <a:xfrm>
            <a:off x="3325391" y="1638050"/>
            <a:ext cx="3516833" cy="1384657"/>
            <a:chOff x="4268537" y="1860603"/>
            <a:chExt cx="2189413" cy="1627856"/>
          </a:xfrm>
        </p:grpSpPr>
        <p:sp>
          <p:nvSpPr>
            <p:cNvPr id="15" name="Rectangle 14">
              <a:extLst>
                <a:ext uri="{FF2B5EF4-FFF2-40B4-BE49-F238E27FC236}">
                  <a16:creationId xmlns:a16="http://schemas.microsoft.com/office/drawing/2014/main" id="{3F10069F-68B0-E1BD-C78B-F248D3E79210}"/>
                </a:ext>
              </a:extLst>
            </p:cNvPr>
            <p:cNvSpPr/>
            <p:nvPr/>
          </p:nvSpPr>
          <p:spPr>
            <a:xfrm>
              <a:off x="4268537" y="2214328"/>
              <a:ext cx="2189413" cy="1274131"/>
            </a:xfrm>
            <a:prstGeom prst="rect">
              <a:avLst/>
            </a:prstGeom>
            <a:solidFill>
              <a:schemeClr val="bg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76C4CE88-4515-4AFF-BF1E-F9B3D76E0260}"/>
                </a:ext>
              </a:extLst>
            </p:cNvPr>
            <p:cNvSpPr/>
            <p:nvPr/>
          </p:nvSpPr>
          <p:spPr>
            <a:xfrm>
              <a:off x="4268537" y="1860603"/>
              <a:ext cx="2189413" cy="357244"/>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457051"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rPr>
                <a:t>SALARY EXPECTATIONS</a:t>
              </a:r>
            </a:p>
          </p:txBody>
        </p:sp>
      </p:grpSp>
      <p:pic>
        <p:nvPicPr>
          <p:cNvPr id="19" name="Graphic 18" descr="Coins with solid fill">
            <a:extLst>
              <a:ext uri="{FF2B5EF4-FFF2-40B4-BE49-F238E27FC236}">
                <a16:creationId xmlns:a16="http://schemas.microsoft.com/office/drawing/2014/main" id="{E0811BF0-1D18-EBD8-7DAF-0385D23168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24803" y="1279467"/>
            <a:ext cx="380614" cy="380614"/>
          </a:xfrm>
          <a:prstGeom prst="rect">
            <a:avLst/>
          </a:prstGeom>
        </p:spPr>
      </p:pic>
      <p:grpSp>
        <p:nvGrpSpPr>
          <p:cNvPr id="43" name="Group 42">
            <a:extLst>
              <a:ext uri="{FF2B5EF4-FFF2-40B4-BE49-F238E27FC236}">
                <a16:creationId xmlns:a16="http://schemas.microsoft.com/office/drawing/2014/main" id="{733E3218-B7FD-AE99-541E-5892E2EF5ADD}"/>
              </a:ext>
            </a:extLst>
          </p:cNvPr>
          <p:cNvGrpSpPr/>
          <p:nvPr/>
        </p:nvGrpSpPr>
        <p:grpSpPr>
          <a:xfrm>
            <a:off x="297334" y="2706391"/>
            <a:ext cx="1972737" cy="259063"/>
            <a:chOff x="297334" y="2706391"/>
            <a:chExt cx="1972737" cy="259063"/>
          </a:xfrm>
        </p:grpSpPr>
        <p:grpSp>
          <p:nvGrpSpPr>
            <p:cNvPr id="23" name="Group 22">
              <a:extLst>
                <a:ext uri="{FF2B5EF4-FFF2-40B4-BE49-F238E27FC236}">
                  <a16:creationId xmlns:a16="http://schemas.microsoft.com/office/drawing/2014/main" id="{6C7AC21B-34DE-F463-4330-22D666B32CDA}"/>
                </a:ext>
              </a:extLst>
            </p:cNvPr>
            <p:cNvGrpSpPr/>
            <p:nvPr/>
          </p:nvGrpSpPr>
          <p:grpSpPr>
            <a:xfrm>
              <a:off x="350430" y="2739055"/>
              <a:ext cx="1824129" cy="226399"/>
              <a:chOff x="9038628" y="2470955"/>
              <a:chExt cx="2531853" cy="502920"/>
            </a:xfrm>
          </p:grpSpPr>
          <p:sp>
            <p:nvSpPr>
              <p:cNvPr id="25" name="Rectangle 24">
                <a:extLst>
                  <a:ext uri="{FF2B5EF4-FFF2-40B4-BE49-F238E27FC236}">
                    <a16:creationId xmlns:a16="http://schemas.microsoft.com/office/drawing/2014/main" id="{AB40A824-E277-5941-4647-82783D8B13E8}"/>
                  </a:ext>
                </a:extLst>
              </p:cNvPr>
              <p:cNvSpPr/>
              <p:nvPr/>
            </p:nvSpPr>
            <p:spPr>
              <a:xfrm>
                <a:off x="9038628" y="2470955"/>
                <a:ext cx="2531853" cy="501041"/>
              </a:xfrm>
              <a:prstGeom prst="rect">
                <a:avLst/>
              </a:prstGeom>
              <a:gradFill>
                <a:gsLst>
                  <a:gs pos="40000">
                    <a:schemeClr val="accent3"/>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1200">
                    <a:solidFill>
                      <a:schemeClr val="tx1"/>
                    </a:solidFill>
                    <a:latin typeface="Honeywell Sans Web" panose="02010503040101060203" pitchFamily="2" charset="0"/>
                  </a:rPr>
                  <a:t>	      </a:t>
                </a:r>
                <a:endParaRPr lang="en-US" sz="1200">
                  <a:solidFill>
                    <a:schemeClr val="bg1"/>
                  </a:solidFill>
                  <a:latin typeface="Honeywell Sans Web" panose="02010503040101060203" pitchFamily="2" charset="0"/>
                </a:endParaRPr>
              </a:p>
            </p:txBody>
          </p:sp>
          <p:cxnSp>
            <p:nvCxnSpPr>
              <p:cNvPr id="26" name="Straight Connector 25">
                <a:extLst>
                  <a:ext uri="{FF2B5EF4-FFF2-40B4-BE49-F238E27FC236}">
                    <a16:creationId xmlns:a16="http://schemas.microsoft.com/office/drawing/2014/main" id="{A7EAF518-4097-1131-78E7-13D40F32E8D9}"/>
                  </a:ext>
                </a:extLst>
              </p:cNvPr>
              <p:cNvCxnSpPr>
                <a:cxnSpLocks/>
              </p:cNvCxnSpPr>
              <p:nvPr/>
            </p:nvCxnSpPr>
            <p:spPr>
              <a:xfrm>
                <a:off x="9542349" y="2470955"/>
                <a:ext cx="0" cy="50104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21A73-4E31-2B97-9973-D65E65A681AE}"/>
                  </a:ext>
                </a:extLst>
              </p:cNvPr>
              <p:cNvCxnSpPr/>
              <p:nvPr/>
            </p:nvCxnSpPr>
            <p:spPr>
              <a:xfrm>
                <a:off x="11070882" y="2470955"/>
                <a:ext cx="0" cy="50292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993C46-B1D8-5A3B-2BBE-0E69D972535F}"/>
                  </a:ext>
                </a:extLst>
              </p:cNvPr>
              <p:cNvCxnSpPr>
                <a:cxnSpLocks/>
              </p:cNvCxnSpPr>
              <p:nvPr/>
            </p:nvCxnSpPr>
            <p:spPr>
              <a:xfrm>
                <a:off x="10571434" y="2470955"/>
                <a:ext cx="0" cy="50104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1576EBD-39A1-850B-EC16-8313BC6237D8}"/>
                  </a:ext>
                </a:extLst>
              </p:cNvPr>
              <p:cNvCxnSpPr>
                <a:cxnSpLocks/>
              </p:cNvCxnSpPr>
              <p:nvPr/>
            </p:nvCxnSpPr>
            <p:spPr>
              <a:xfrm flipH="1">
                <a:off x="10046328" y="2470955"/>
                <a:ext cx="1" cy="50104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4A214E81-6664-38BC-12F4-469421ECBF7D}"/>
                </a:ext>
              </a:extLst>
            </p:cNvPr>
            <p:cNvSpPr txBox="1"/>
            <p:nvPr/>
          </p:nvSpPr>
          <p:spPr>
            <a:xfrm>
              <a:off x="297334" y="2706391"/>
              <a:ext cx="488731" cy="200055"/>
            </a:xfrm>
            <a:prstGeom prst="rect">
              <a:avLst/>
            </a:prstGeom>
            <a:noFill/>
          </p:spPr>
          <p:txBody>
            <a:bodyPr wrap="square" rtlCol="0">
              <a:spAutoFit/>
            </a:bodyPr>
            <a:lstStyle/>
            <a:p>
              <a:r>
                <a:rPr lang="en-GB" sz="700"/>
                <a:t>Low</a:t>
              </a:r>
            </a:p>
          </p:txBody>
        </p:sp>
        <p:sp>
          <p:nvSpPr>
            <p:cNvPr id="42" name="TextBox 41">
              <a:extLst>
                <a:ext uri="{FF2B5EF4-FFF2-40B4-BE49-F238E27FC236}">
                  <a16:creationId xmlns:a16="http://schemas.microsoft.com/office/drawing/2014/main" id="{AB9D46F8-E95B-A777-23B8-9A79D9C41EDA}"/>
                </a:ext>
              </a:extLst>
            </p:cNvPr>
            <p:cNvSpPr txBox="1"/>
            <p:nvPr/>
          </p:nvSpPr>
          <p:spPr>
            <a:xfrm>
              <a:off x="1781340" y="2706391"/>
              <a:ext cx="488731" cy="200055"/>
            </a:xfrm>
            <a:prstGeom prst="rect">
              <a:avLst/>
            </a:prstGeom>
            <a:noFill/>
          </p:spPr>
          <p:txBody>
            <a:bodyPr wrap="square" rtlCol="0">
              <a:spAutoFit/>
            </a:bodyPr>
            <a:lstStyle/>
            <a:p>
              <a:r>
                <a:rPr lang="en-GB" sz="700"/>
                <a:t>High</a:t>
              </a:r>
            </a:p>
          </p:txBody>
        </p:sp>
      </p:grpSp>
      <p:sp>
        <p:nvSpPr>
          <p:cNvPr id="45" name="Pentagon 43">
            <a:extLst>
              <a:ext uri="{FF2B5EF4-FFF2-40B4-BE49-F238E27FC236}">
                <a16:creationId xmlns:a16="http://schemas.microsoft.com/office/drawing/2014/main" id="{D7556460-B0A5-182F-A9CF-E9B5B80D4184}"/>
              </a:ext>
            </a:extLst>
          </p:cNvPr>
          <p:cNvSpPr/>
          <p:nvPr/>
        </p:nvSpPr>
        <p:spPr>
          <a:xfrm rot="16200000">
            <a:off x="873192" y="2943308"/>
            <a:ext cx="96647" cy="5798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7517">
              <a:defRPr/>
            </a:pPr>
            <a:endParaRPr lang="en-US" sz="1038">
              <a:solidFill>
                <a:schemeClr val="tx1"/>
              </a:solidFill>
              <a:latin typeface="Honeywell Sans Web" panose="02010503040101060203" pitchFamily="2" charset="0"/>
            </a:endParaRPr>
          </a:p>
        </p:txBody>
      </p:sp>
      <p:graphicFrame>
        <p:nvGraphicFramePr>
          <p:cNvPr id="3" name="Chart 2">
            <a:extLst>
              <a:ext uri="{FF2B5EF4-FFF2-40B4-BE49-F238E27FC236}">
                <a16:creationId xmlns:a16="http://schemas.microsoft.com/office/drawing/2014/main" id="{95B61EF4-953E-C592-E85D-224FD4A702C0}"/>
              </a:ext>
            </a:extLst>
          </p:cNvPr>
          <p:cNvGraphicFramePr>
            <a:graphicFrameLocks/>
          </p:cNvGraphicFramePr>
          <p:nvPr/>
        </p:nvGraphicFramePr>
        <p:xfrm>
          <a:off x="38050" y="3315181"/>
          <a:ext cx="2535744" cy="160567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7" name="Chart 46">
            <a:extLst>
              <a:ext uri="{FF2B5EF4-FFF2-40B4-BE49-F238E27FC236}">
                <a16:creationId xmlns:a16="http://schemas.microsoft.com/office/drawing/2014/main" id="{A3637B48-AEEB-9C9F-6C43-392EED36AAB6}"/>
              </a:ext>
            </a:extLst>
          </p:cNvPr>
          <p:cNvGraphicFramePr>
            <a:graphicFrameLocks/>
          </p:cNvGraphicFramePr>
          <p:nvPr/>
        </p:nvGraphicFramePr>
        <p:xfrm>
          <a:off x="4881039" y="3539488"/>
          <a:ext cx="2081882" cy="12739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Chart 19">
            <a:extLst>
              <a:ext uri="{FF2B5EF4-FFF2-40B4-BE49-F238E27FC236}">
                <a16:creationId xmlns:a16="http://schemas.microsoft.com/office/drawing/2014/main" id="{8408B177-3429-1BC9-3E32-B40575E867D1}"/>
              </a:ext>
            </a:extLst>
          </p:cNvPr>
          <p:cNvGraphicFramePr>
            <a:graphicFrameLocks/>
          </p:cNvGraphicFramePr>
          <p:nvPr/>
        </p:nvGraphicFramePr>
        <p:xfrm>
          <a:off x="2331606" y="3582441"/>
          <a:ext cx="2535743" cy="1329086"/>
        </p:xfrm>
        <a:graphic>
          <a:graphicData uri="http://schemas.openxmlformats.org/drawingml/2006/chart">
            <c:chart xmlns:c="http://schemas.openxmlformats.org/drawingml/2006/chart" xmlns:r="http://schemas.openxmlformats.org/officeDocument/2006/relationships" r:id="rId13"/>
          </a:graphicData>
        </a:graphic>
      </p:graphicFrame>
      <p:sp>
        <p:nvSpPr>
          <p:cNvPr id="21" name="TextBox 20">
            <a:extLst>
              <a:ext uri="{FF2B5EF4-FFF2-40B4-BE49-F238E27FC236}">
                <a16:creationId xmlns:a16="http://schemas.microsoft.com/office/drawing/2014/main" id="{E899D4C8-AC80-4572-22E4-9CBAD91DC372}"/>
              </a:ext>
            </a:extLst>
          </p:cNvPr>
          <p:cNvSpPr txBox="1"/>
          <p:nvPr/>
        </p:nvSpPr>
        <p:spPr>
          <a:xfrm>
            <a:off x="1061241" y="3958029"/>
            <a:ext cx="489362" cy="200055"/>
          </a:xfrm>
          <a:prstGeom prst="rect">
            <a:avLst/>
          </a:prstGeom>
          <a:noFill/>
        </p:spPr>
        <p:txBody>
          <a:bodyPr wrap="square" rtlCol="0">
            <a:spAutoFit/>
          </a:bodyPr>
          <a:lstStyle/>
          <a:p>
            <a:pPr algn="ctr"/>
            <a:r>
              <a:rPr lang="en-GB" sz="700" b="1" dirty="0">
                <a:solidFill>
                  <a:srgbClr val="007FA9"/>
                </a:solidFill>
              </a:rPr>
              <a:t>MALE</a:t>
            </a:r>
          </a:p>
        </p:txBody>
      </p:sp>
      <p:sp>
        <p:nvSpPr>
          <p:cNvPr id="24" name="TextBox 23">
            <a:extLst>
              <a:ext uri="{FF2B5EF4-FFF2-40B4-BE49-F238E27FC236}">
                <a16:creationId xmlns:a16="http://schemas.microsoft.com/office/drawing/2014/main" id="{D035494A-E675-ADD4-2327-A534A25A1308}"/>
              </a:ext>
            </a:extLst>
          </p:cNvPr>
          <p:cNvSpPr txBox="1"/>
          <p:nvPr/>
        </p:nvSpPr>
        <p:spPr>
          <a:xfrm>
            <a:off x="1033834" y="4402702"/>
            <a:ext cx="549729" cy="200055"/>
          </a:xfrm>
          <a:prstGeom prst="rect">
            <a:avLst/>
          </a:prstGeom>
          <a:noFill/>
        </p:spPr>
        <p:txBody>
          <a:bodyPr wrap="square" rtlCol="0">
            <a:spAutoFit/>
          </a:bodyPr>
          <a:lstStyle/>
          <a:p>
            <a:pPr algn="ctr"/>
            <a:r>
              <a:rPr lang="en-GB" sz="700" b="1" dirty="0">
                <a:solidFill>
                  <a:srgbClr val="00BFB3"/>
                </a:solidFill>
              </a:rPr>
              <a:t>FEMALE</a:t>
            </a:r>
          </a:p>
        </p:txBody>
      </p:sp>
      <p:graphicFrame>
        <p:nvGraphicFramePr>
          <p:cNvPr id="14" name="Chart 13">
            <a:extLst>
              <a:ext uri="{FF2B5EF4-FFF2-40B4-BE49-F238E27FC236}">
                <a16:creationId xmlns:a16="http://schemas.microsoft.com/office/drawing/2014/main" id="{BF2EF7FF-BAA5-4633-80E4-50AD61A9E0C0}"/>
              </a:ext>
            </a:extLst>
          </p:cNvPr>
          <p:cNvGraphicFramePr>
            <a:graphicFrameLocks/>
          </p:cNvGraphicFramePr>
          <p:nvPr/>
        </p:nvGraphicFramePr>
        <p:xfrm>
          <a:off x="3442965" y="1983453"/>
          <a:ext cx="3329709" cy="1081115"/>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42061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551C9E-2D87-535F-C62C-CD7F1F4D7D7A}"/>
              </a:ext>
            </a:extLst>
          </p:cNvPr>
          <p:cNvSpPr/>
          <p:nvPr/>
        </p:nvSpPr>
        <p:spPr>
          <a:xfrm>
            <a:off x="250824" y="1200411"/>
            <a:ext cx="7156584" cy="27432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4A8B1D0-C60E-858C-E175-091BC1440308}"/>
              </a:ext>
            </a:extLst>
          </p:cNvPr>
          <p:cNvSpPr>
            <a:spLocks noGrp="1"/>
          </p:cNvSpPr>
          <p:nvPr>
            <p:ph type="title"/>
          </p:nvPr>
        </p:nvSpPr>
        <p:spPr/>
        <p:txBody>
          <a:bodyPr/>
          <a:lstStyle/>
          <a:p>
            <a:r>
              <a:rPr lang="en-GB" b="1"/>
              <a:t>ASSOCIATED JOB TITLES</a:t>
            </a:r>
            <a:endParaRPr lang="en-GB" sz="1200" b="1"/>
          </a:p>
        </p:txBody>
      </p:sp>
      <p:sp>
        <p:nvSpPr>
          <p:cNvPr id="3" name="Footer Placeholder 2">
            <a:extLst>
              <a:ext uri="{FF2B5EF4-FFF2-40B4-BE49-F238E27FC236}">
                <a16:creationId xmlns:a16="http://schemas.microsoft.com/office/drawing/2014/main" id="{02381230-C0CC-8133-3593-76288E31826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C71E074-7E43-CFD2-004E-FD8A95954E8A}"/>
              </a:ext>
            </a:extLst>
          </p:cNvPr>
          <p:cNvSpPr>
            <a:spLocks noGrp="1"/>
          </p:cNvSpPr>
          <p:nvPr>
            <p:ph type="sldNum" sz="quarter" idx="11"/>
          </p:nvPr>
        </p:nvSpPr>
        <p:spPr/>
        <p:txBody>
          <a:bodyPr/>
          <a:lstStyle/>
          <a:p>
            <a:fld id="{48F63A3B-78C7-47BE-AE5E-E10140E04643}" type="slidenum">
              <a:rPr lang="en-US" smtClean="0"/>
              <a:pPr/>
              <a:t>32</a:t>
            </a:fld>
            <a:endParaRPr lang="en-US"/>
          </a:p>
        </p:txBody>
      </p:sp>
      <p:graphicFrame>
        <p:nvGraphicFramePr>
          <p:cNvPr id="5" name="Table 6">
            <a:extLst>
              <a:ext uri="{FF2B5EF4-FFF2-40B4-BE49-F238E27FC236}">
                <a16:creationId xmlns:a16="http://schemas.microsoft.com/office/drawing/2014/main" id="{ACB402B2-1E51-45CF-6A53-77CF536AAD80}"/>
              </a:ext>
            </a:extLst>
          </p:cNvPr>
          <p:cNvGraphicFramePr>
            <a:graphicFrameLocks noGrp="1"/>
          </p:cNvGraphicFramePr>
          <p:nvPr/>
        </p:nvGraphicFramePr>
        <p:xfrm>
          <a:off x="1866118" y="1900685"/>
          <a:ext cx="5541290" cy="2186791"/>
        </p:xfrm>
        <a:graphic>
          <a:graphicData uri="http://schemas.openxmlformats.org/drawingml/2006/table">
            <a:tbl>
              <a:tblPr firstRow="1" bandRow="1">
                <a:tableStyleId>{5C22544A-7EE6-4342-B048-85BDC9FD1C3A}</a:tableStyleId>
              </a:tblPr>
              <a:tblGrid>
                <a:gridCol w="2770645">
                  <a:extLst>
                    <a:ext uri="{9D8B030D-6E8A-4147-A177-3AD203B41FA5}">
                      <a16:colId xmlns:a16="http://schemas.microsoft.com/office/drawing/2014/main" val="2586477611"/>
                    </a:ext>
                  </a:extLst>
                </a:gridCol>
                <a:gridCol w="2770645">
                  <a:extLst>
                    <a:ext uri="{9D8B030D-6E8A-4147-A177-3AD203B41FA5}">
                      <a16:colId xmlns:a16="http://schemas.microsoft.com/office/drawing/2014/main" val="2408613789"/>
                    </a:ext>
                  </a:extLst>
                </a:gridCol>
              </a:tblGrid>
              <a:tr h="288181">
                <a:tc gridSpan="2">
                  <a:txBody>
                    <a:bodyPr/>
                    <a:lstStyle/>
                    <a:p>
                      <a:pPr algn="ctr"/>
                      <a:r>
                        <a:rPr lang="en-GB" sz="1100" dirty="0"/>
                        <a:t>ALTERNATIVE JOB TITLES</a:t>
                      </a:r>
                    </a:p>
                  </a:txBody>
                  <a:tcPr anchor="ctr">
                    <a:solidFill>
                      <a:srgbClr val="002060"/>
                    </a:solidFill>
                  </a:tcPr>
                </a:tc>
                <a:tc hMerge="1">
                  <a:txBody>
                    <a:bodyPr/>
                    <a:lstStyle/>
                    <a:p>
                      <a:endParaRPr lang="en-GB"/>
                    </a:p>
                  </a:txBody>
                  <a:tcPr/>
                </a:tc>
                <a:extLst>
                  <a:ext uri="{0D108BD9-81ED-4DB2-BD59-A6C34878D82A}">
                    <a16:rowId xmlns:a16="http://schemas.microsoft.com/office/drawing/2014/main" val="919350236"/>
                  </a:ext>
                </a:extLst>
              </a:tr>
              <a:tr h="271230">
                <a:tc>
                  <a:txBody>
                    <a:bodyPr/>
                    <a:lstStyle/>
                    <a:p>
                      <a:pPr marL="0" algn="l" defTabSz="685577" rtl="0" eaLnBrk="1" fontAlgn="base" latinLnBrk="0" hangingPunct="1"/>
                      <a:r>
                        <a:rPr lang="en-GB" sz="1000" b="0" i="0" kern="1200" dirty="0">
                          <a:solidFill>
                            <a:srgbClr val="002060"/>
                          </a:solidFill>
                          <a:effectLst/>
                          <a:latin typeface="Arial" panose="020B0604020202020204" pitchFamily="34" charset="0"/>
                          <a:ea typeface="+mn-ea"/>
                          <a:cs typeface="+mn-cs"/>
                        </a:rPr>
                        <a:t>Credit Manager</a:t>
                      </a:r>
                    </a:p>
                  </a:txBody>
                  <a:tcPr>
                    <a:solidFill>
                      <a:srgbClr val="F5F0EB"/>
                    </a:solidFill>
                  </a:tcPr>
                </a:tc>
                <a:tc>
                  <a:txBody>
                    <a:bodyPr/>
                    <a:lstStyle/>
                    <a:p>
                      <a:pPr marL="0" algn="l" defTabSz="685577" rtl="0" eaLnBrk="1" fontAlgn="base" latinLnBrk="0" hangingPunct="1"/>
                      <a:r>
                        <a:rPr lang="en-GB" sz="1000" b="0" i="0" kern="1200" dirty="0">
                          <a:solidFill>
                            <a:srgbClr val="002060"/>
                          </a:solidFill>
                          <a:effectLst/>
                          <a:latin typeface="Arial" panose="020B0604020202020204" pitchFamily="34" charset="0"/>
                          <a:ea typeface="+mn-ea"/>
                          <a:cs typeface="+mn-cs"/>
                        </a:rPr>
                        <a:t>Financial Controller</a:t>
                      </a:r>
                    </a:p>
                  </a:txBody>
                  <a:tcPr>
                    <a:solidFill>
                      <a:srgbClr val="F5F0EB"/>
                    </a:solidFill>
                  </a:tcPr>
                </a:tc>
                <a:extLst>
                  <a:ext uri="{0D108BD9-81ED-4DB2-BD59-A6C34878D82A}">
                    <a16:rowId xmlns:a16="http://schemas.microsoft.com/office/drawing/2014/main" val="212022559"/>
                  </a:ext>
                </a:extLst>
              </a:tr>
              <a:tr h="271230">
                <a:tc>
                  <a:txBody>
                    <a:bodyPr/>
                    <a:lstStyle/>
                    <a:p>
                      <a:pPr marL="0" algn="l" defTabSz="685577" rtl="0" eaLnBrk="1" fontAlgn="base" latinLnBrk="0" hangingPunct="1"/>
                      <a:r>
                        <a:rPr lang="en-GB" sz="1000" b="0" i="0" kern="1200" dirty="0">
                          <a:solidFill>
                            <a:srgbClr val="002060"/>
                          </a:solidFill>
                          <a:effectLst/>
                          <a:latin typeface="Arial" panose="020B0604020202020204" pitchFamily="34" charset="0"/>
                          <a:ea typeface="+mn-ea"/>
                          <a:cs typeface="+mn-cs"/>
                        </a:rPr>
                        <a:t>Credit Analyst</a:t>
                      </a:r>
                    </a:p>
                  </a:txBody>
                  <a:tcPr>
                    <a:solidFill>
                      <a:srgbClr val="F5F0EB"/>
                    </a:solidFill>
                  </a:tcPr>
                </a:tc>
                <a:tc>
                  <a:txBody>
                    <a:bodyPr/>
                    <a:lstStyle/>
                    <a:p>
                      <a:pPr marL="0" algn="l" defTabSz="685577" rtl="0" eaLnBrk="1" fontAlgn="base" latinLnBrk="0" hangingPunct="1"/>
                      <a:r>
                        <a:rPr lang="en-GB" sz="1000" b="0" i="0" kern="1200" dirty="0">
                          <a:solidFill>
                            <a:srgbClr val="002060"/>
                          </a:solidFill>
                          <a:effectLst/>
                          <a:latin typeface="Arial" panose="020B0604020202020204" pitchFamily="34" charset="0"/>
                          <a:ea typeface="+mn-ea"/>
                          <a:cs typeface="+mn-cs"/>
                        </a:rPr>
                        <a:t>Fraud And Risk Executive</a:t>
                      </a:r>
                    </a:p>
                  </a:txBody>
                  <a:tcPr>
                    <a:solidFill>
                      <a:srgbClr val="F5F0EB"/>
                    </a:solidFill>
                  </a:tcPr>
                </a:tc>
                <a:extLst>
                  <a:ext uri="{0D108BD9-81ED-4DB2-BD59-A6C34878D82A}">
                    <a16:rowId xmlns:a16="http://schemas.microsoft.com/office/drawing/2014/main" val="4166411825"/>
                  </a:ext>
                </a:extLst>
              </a:tr>
              <a:tr h="271230">
                <a:tc>
                  <a:txBody>
                    <a:bodyPr/>
                    <a:lstStyle/>
                    <a:p>
                      <a:pPr marL="0" algn="l" defTabSz="685577" rtl="0" eaLnBrk="1" fontAlgn="base" latinLnBrk="0" hangingPunct="1"/>
                      <a:r>
                        <a:rPr lang="en-GB" sz="1000" b="0" i="0" kern="1200" dirty="0">
                          <a:solidFill>
                            <a:srgbClr val="002060"/>
                          </a:solidFill>
                          <a:effectLst/>
                          <a:latin typeface="Arial" panose="020B0604020202020204" pitchFamily="34" charset="0"/>
                          <a:ea typeface="+mn-ea"/>
                          <a:cs typeface="+mn-cs"/>
                        </a:rPr>
                        <a:t>Credit Controller</a:t>
                      </a:r>
                    </a:p>
                  </a:txBody>
                  <a:tcPr>
                    <a:solidFill>
                      <a:srgbClr val="F5F0EB"/>
                    </a:solidFill>
                  </a:tcPr>
                </a:tc>
                <a:tc>
                  <a:txBody>
                    <a:bodyPr/>
                    <a:lstStyle/>
                    <a:p>
                      <a:pPr marL="0" algn="l" defTabSz="685577" rtl="0" eaLnBrk="1" fontAlgn="base" latinLnBrk="0" hangingPunct="1"/>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271230">
                <a:tc>
                  <a:txBody>
                    <a:bodyPr/>
                    <a:lstStyle/>
                    <a:p>
                      <a:pPr marL="0" algn="l" defTabSz="685577" rtl="0" eaLnBrk="1" fontAlgn="base" latinLnBrk="0" hangingPunct="1"/>
                      <a:r>
                        <a:rPr lang="en-GB" sz="1000" b="0" i="0" kern="1200" dirty="0">
                          <a:solidFill>
                            <a:srgbClr val="002060"/>
                          </a:solidFill>
                          <a:effectLst/>
                          <a:latin typeface="Arial" panose="020B0604020202020204" pitchFamily="34" charset="0"/>
                          <a:ea typeface="+mn-ea"/>
                          <a:cs typeface="+mn-cs"/>
                        </a:rPr>
                        <a:t>Senior Associate</a:t>
                      </a:r>
                    </a:p>
                  </a:txBody>
                  <a:tcPr>
                    <a:solidFill>
                      <a:srgbClr val="F5F0EB"/>
                    </a:solidFill>
                  </a:tcPr>
                </a:tc>
                <a:tc>
                  <a:txBody>
                    <a:bodyPr/>
                    <a:lstStyle/>
                    <a:p>
                      <a:pPr marL="0" algn="l" defTabSz="685577" rtl="0" eaLnBrk="1" fontAlgn="base" latinLnBrk="0" hangingPunct="1"/>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271230">
                <a:tc>
                  <a:txBody>
                    <a:bodyPr/>
                    <a:lstStyle/>
                    <a:p>
                      <a:pPr marL="0" algn="l" defTabSz="685577" rtl="0" eaLnBrk="1" fontAlgn="base" latinLnBrk="0" hangingPunct="1"/>
                      <a:r>
                        <a:rPr lang="en-GB" sz="1000" b="0" i="0" kern="1200" dirty="0">
                          <a:solidFill>
                            <a:srgbClr val="002060"/>
                          </a:solidFill>
                          <a:effectLst/>
                          <a:latin typeface="Arial" panose="020B0604020202020204" pitchFamily="34" charset="0"/>
                          <a:ea typeface="+mn-ea"/>
                          <a:cs typeface="+mn-cs"/>
                        </a:rPr>
                        <a:t>Accountant</a:t>
                      </a:r>
                    </a:p>
                  </a:txBody>
                  <a:tcPr>
                    <a:solidFill>
                      <a:srgbClr val="F5F0EB"/>
                    </a:solidFill>
                  </a:tcPr>
                </a:tc>
                <a:tc>
                  <a:txBody>
                    <a:bodyPr/>
                    <a:lstStyle/>
                    <a:p>
                      <a:pPr marL="0" algn="l" defTabSz="685577" rtl="0" eaLnBrk="1" fontAlgn="base" latinLnBrk="0" hangingPunct="1"/>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271230">
                <a:tc>
                  <a:txBody>
                    <a:bodyPr/>
                    <a:lstStyle/>
                    <a:p>
                      <a:pPr marL="0" algn="l" defTabSz="685577" rtl="0" eaLnBrk="1" fontAlgn="base" latinLnBrk="0" hangingPunct="1"/>
                      <a:r>
                        <a:rPr lang="en-GB" sz="1000" b="0" i="0" kern="1200" dirty="0">
                          <a:solidFill>
                            <a:srgbClr val="002060"/>
                          </a:solidFill>
                          <a:effectLst/>
                          <a:latin typeface="Arial" panose="020B0604020202020204" pitchFamily="34" charset="0"/>
                          <a:ea typeface="+mn-ea"/>
                          <a:cs typeface="+mn-cs"/>
                        </a:rPr>
                        <a:t>Credit Risk Manager</a:t>
                      </a:r>
                    </a:p>
                  </a:txBody>
                  <a:tcPr>
                    <a:solidFill>
                      <a:srgbClr val="F5F0EB"/>
                    </a:solidFill>
                  </a:tcPr>
                </a:tc>
                <a:tc>
                  <a:txBody>
                    <a:bodyPr/>
                    <a:lstStyle/>
                    <a:p>
                      <a:pPr marL="0" algn="l" defTabSz="685577" rtl="0" eaLnBrk="1" fontAlgn="base" latinLnBrk="0" hangingPunct="1"/>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271230">
                <a:tc>
                  <a:txBody>
                    <a:bodyPr/>
                    <a:lstStyle/>
                    <a:p>
                      <a:pPr marL="0" algn="l" defTabSz="685577" rtl="0" eaLnBrk="1" fontAlgn="base" latinLnBrk="0" hangingPunct="1"/>
                      <a:r>
                        <a:rPr lang="en-GB" sz="1000" b="0" i="0" kern="1200" dirty="0">
                          <a:solidFill>
                            <a:srgbClr val="002060"/>
                          </a:solidFill>
                          <a:effectLst/>
                          <a:latin typeface="Arial" panose="020B0604020202020204" pitchFamily="34" charset="0"/>
                          <a:ea typeface="+mn-ea"/>
                          <a:cs typeface="+mn-cs"/>
                        </a:rPr>
                        <a:t>Finance Specialist</a:t>
                      </a:r>
                    </a:p>
                  </a:txBody>
                  <a:tcPr>
                    <a:solidFill>
                      <a:srgbClr val="F5F0EB"/>
                    </a:solidFill>
                  </a:tcPr>
                </a:tc>
                <a:tc>
                  <a:txBody>
                    <a:bodyPr/>
                    <a:lstStyle/>
                    <a:p>
                      <a:pPr marL="0" algn="l" defTabSz="685577" rtl="0" eaLnBrk="1" fontAlgn="base" latinLnBrk="0" hangingPunct="1"/>
                      <a:endParaRPr lang="en-GB" sz="10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2390447"/>
                  </a:ext>
                </a:extLst>
              </a:tr>
            </a:tbl>
          </a:graphicData>
        </a:graphic>
      </p:graphicFrame>
      <p:sp>
        <p:nvSpPr>
          <p:cNvPr id="6" name="Arrow: Bent-Up 5">
            <a:extLst>
              <a:ext uri="{FF2B5EF4-FFF2-40B4-BE49-F238E27FC236}">
                <a16:creationId xmlns:a16="http://schemas.microsoft.com/office/drawing/2014/main" id="{8743590A-006A-94C1-2662-D44AE94EADDE}"/>
              </a:ext>
            </a:extLst>
          </p:cNvPr>
          <p:cNvSpPr/>
          <p:nvPr/>
        </p:nvSpPr>
        <p:spPr>
          <a:xfrm rot="5400000">
            <a:off x="176370" y="1289371"/>
            <a:ext cx="1017016" cy="868108"/>
          </a:xfrm>
          <a:prstGeom prst="ben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Group brainstorm with solid fill">
            <a:extLst>
              <a:ext uri="{FF2B5EF4-FFF2-40B4-BE49-F238E27FC236}">
                <a16:creationId xmlns:a16="http://schemas.microsoft.com/office/drawing/2014/main" id="{39520F03-4291-064D-E9B7-72CA9A78D2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3242" y="1723425"/>
            <a:ext cx="618565" cy="618565"/>
          </a:xfrm>
          <a:prstGeom prst="rect">
            <a:avLst/>
          </a:prstGeom>
        </p:spPr>
      </p:pic>
      <p:sp>
        <p:nvSpPr>
          <p:cNvPr id="10" name="TextBox 9">
            <a:extLst>
              <a:ext uri="{FF2B5EF4-FFF2-40B4-BE49-F238E27FC236}">
                <a16:creationId xmlns:a16="http://schemas.microsoft.com/office/drawing/2014/main" id="{21CFA8F0-203B-7AD9-1805-9FC16032FA85}"/>
              </a:ext>
            </a:extLst>
          </p:cNvPr>
          <p:cNvSpPr txBox="1"/>
          <p:nvPr/>
        </p:nvSpPr>
        <p:spPr>
          <a:xfrm>
            <a:off x="250824" y="1174777"/>
            <a:ext cx="7156584" cy="299954"/>
          </a:xfrm>
          <a:prstGeom prst="rect">
            <a:avLst/>
          </a:prstGeom>
          <a:noFill/>
        </p:spPr>
        <p:txBody>
          <a:bodyPr wrap="square" rtlCol="0">
            <a:spAutoFit/>
          </a:bodyPr>
          <a:lstStyle/>
          <a:p>
            <a:pPr algn="ctr"/>
            <a:r>
              <a:rPr lang="en-GB" b="1" dirty="0">
                <a:solidFill>
                  <a:schemeClr val="bg2"/>
                </a:solidFill>
              </a:rPr>
              <a:t>CREDIT ANALYST </a:t>
            </a:r>
          </a:p>
        </p:txBody>
      </p:sp>
    </p:spTree>
    <p:extLst>
      <p:ext uri="{BB962C8B-B14F-4D97-AF65-F5344CB8AC3E}">
        <p14:creationId xmlns:p14="http://schemas.microsoft.com/office/powerpoint/2010/main" val="235193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F01EEB-F040-F333-1296-D03AF55120A4}"/>
              </a:ext>
            </a:extLst>
          </p:cNvPr>
          <p:cNvSpPr/>
          <p:nvPr/>
        </p:nvSpPr>
        <p:spPr>
          <a:xfrm>
            <a:off x="512494" y="1325526"/>
            <a:ext cx="880676" cy="2551257"/>
          </a:xfrm>
          <a:prstGeom prst="rect">
            <a:avLst/>
          </a:prstGeom>
          <a:solidFill>
            <a:srgbClr val="E7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EEF27074-943B-5B1D-633C-F3CF9DF0485F}"/>
              </a:ext>
            </a:extLst>
          </p:cNvPr>
          <p:cNvSpPr>
            <a:spLocks noGrp="1"/>
          </p:cNvSpPr>
          <p:nvPr>
            <p:ph type="title"/>
          </p:nvPr>
        </p:nvSpPr>
        <p:spPr/>
        <p:txBody>
          <a:bodyPr/>
          <a:lstStyle/>
          <a:p>
            <a: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t>SUPPLY AND DEMAND – BREAKDOWN BY LOCATION</a:t>
            </a:r>
            <a:br>
              <a:rPr kumimoji="0" lang="en-GB" sz="2000" b="1" i="0" u="none" strike="noStrike" kern="1200" cap="none" spc="0" normalizeH="0" baseline="0" noProof="0" dirty="0">
                <a:ln>
                  <a:noFill/>
                </a:ln>
                <a:solidFill>
                  <a:srgbClr val="002776"/>
                </a:solidFill>
                <a:effectLst/>
                <a:uLnTx/>
                <a:uFillTx/>
                <a:latin typeface="Arial" panose="020B0604020202020204"/>
                <a:ea typeface="+mj-lt"/>
                <a:cs typeface="Arial" panose="020B0604020202020204"/>
              </a:rPr>
            </a:br>
            <a:r>
              <a:rPr kumimoji="0" lang="en-US" sz="1100" i="0" u="none" strike="noStrike" kern="1200" cap="none" spc="0" normalizeH="0" baseline="0" noProof="0" dirty="0">
                <a:ln>
                  <a:noFill/>
                </a:ln>
                <a:solidFill>
                  <a:schemeClr val="accent3"/>
                </a:solidFill>
                <a:effectLst/>
                <a:uLnTx/>
                <a:uFillTx/>
                <a:latin typeface="Arial" panose="020B0604020202020204"/>
                <a:ea typeface="+mj-lt"/>
                <a:cs typeface="Arial" panose="020B0604020202020204"/>
              </a:rPr>
              <a:t>CREDIT ANALYST - DURHAM (50 MILES)</a:t>
            </a:r>
            <a:endParaRPr lang="en-GB" dirty="0">
              <a:solidFill>
                <a:schemeClr val="accent3"/>
              </a:solidFill>
            </a:endParaRPr>
          </a:p>
        </p:txBody>
      </p:sp>
      <p:sp>
        <p:nvSpPr>
          <p:cNvPr id="4" name="Footer Placeholder 3">
            <a:extLst>
              <a:ext uri="{FF2B5EF4-FFF2-40B4-BE49-F238E27FC236}">
                <a16:creationId xmlns:a16="http://schemas.microsoft.com/office/drawing/2014/main" id="{5DA7149B-42B8-BEB5-5AB2-6D6622FA4545}"/>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750565DD-0B04-937F-7FFD-5A74FBA277A9}"/>
              </a:ext>
            </a:extLst>
          </p:cNvPr>
          <p:cNvSpPr>
            <a:spLocks noGrp="1"/>
          </p:cNvSpPr>
          <p:nvPr>
            <p:ph type="sldNum" sz="quarter" idx="11"/>
          </p:nvPr>
        </p:nvSpPr>
        <p:spPr/>
        <p:txBody>
          <a:bodyPr/>
          <a:lstStyle/>
          <a:p>
            <a:fld id="{48F63A3B-78C7-47BE-AE5E-E10140E04643}" type="slidenum">
              <a:rPr lang="en-US" smtClean="0"/>
              <a:pPr/>
              <a:t>33</a:t>
            </a:fld>
            <a:endParaRPr lang="en-US" dirty="0"/>
          </a:p>
        </p:txBody>
      </p:sp>
      <p:sp>
        <p:nvSpPr>
          <p:cNvPr id="7" name="Rectangle 6">
            <a:extLst>
              <a:ext uri="{FF2B5EF4-FFF2-40B4-BE49-F238E27FC236}">
                <a16:creationId xmlns:a16="http://schemas.microsoft.com/office/drawing/2014/main" id="{E1E18F84-5FEA-BF4F-6A37-184A341215B4}"/>
              </a:ext>
            </a:extLst>
          </p:cNvPr>
          <p:cNvSpPr/>
          <p:nvPr/>
        </p:nvSpPr>
        <p:spPr>
          <a:xfrm>
            <a:off x="1085359" y="4190078"/>
            <a:ext cx="4132527" cy="577866"/>
          </a:xfrm>
          <a:prstGeom prst="rect">
            <a:avLst/>
          </a:prstGeom>
          <a:solidFill>
            <a:srgbClr val="E7ECF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2776"/>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3124740-A532-EF76-5E52-0BD589CBCD3B}"/>
              </a:ext>
            </a:extLst>
          </p:cNvPr>
          <p:cNvSpPr/>
          <p:nvPr/>
        </p:nvSpPr>
        <p:spPr>
          <a:xfrm>
            <a:off x="315194" y="4190078"/>
            <a:ext cx="770165" cy="577866"/>
          </a:xfrm>
          <a:prstGeom prst="rect">
            <a:avLst/>
          </a:prstGeom>
          <a:solidFill>
            <a:srgbClr val="00206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051" rtl="0" eaLnBrk="1" fontAlgn="auto" latinLnBrk="0" hangingPunct="1">
              <a:lnSpc>
                <a:spcPct val="100000"/>
              </a:lnSpc>
              <a:spcBef>
                <a:spcPts val="0"/>
              </a:spcBef>
              <a:spcAft>
                <a:spcPts val="0"/>
              </a:spcAft>
              <a:buClrTx/>
              <a:buSzTx/>
              <a:buFontTx/>
              <a:buNone/>
              <a:tabLst/>
              <a:defRPr/>
            </a:pPr>
            <a:endParaRPr lang="en-US" sz="1100" b="1" kern="0" noProof="0">
              <a:solidFill>
                <a:srgbClr val="FFFFFF"/>
              </a:solidFill>
              <a:latin typeface="Arial" panose="020B0604020202020204"/>
              <a:cs typeface="Calibri" panose="020F0502020204030204" pitchFamily="34" charset="0"/>
            </a:endParaRPr>
          </a:p>
          <a:p>
            <a:pPr marL="0" marR="0" lvl="0" indent="0" algn="ctr" defTabSz="457051"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uLnTx/>
                <a:uFillTx/>
                <a:latin typeface="Arial" panose="020B0604020202020204"/>
                <a:ea typeface="+mn-ea"/>
                <a:cs typeface="Calibri" panose="020F0502020204030204" pitchFamily="34" charset="0"/>
              </a:rPr>
              <a:t>KEY  TAKEAWAYS</a:t>
            </a:r>
          </a:p>
        </p:txBody>
      </p:sp>
      <p:sp>
        <p:nvSpPr>
          <p:cNvPr id="9" name="TextBox 8">
            <a:extLst>
              <a:ext uri="{FF2B5EF4-FFF2-40B4-BE49-F238E27FC236}">
                <a16:creationId xmlns:a16="http://schemas.microsoft.com/office/drawing/2014/main" id="{7CC81B44-83D6-9A2F-A7AE-49E6FC90EAB2}"/>
              </a:ext>
            </a:extLst>
          </p:cNvPr>
          <p:cNvSpPr txBox="1"/>
          <p:nvPr/>
        </p:nvSpPr>
        <p:spPr>
          <a:xfrm>
            <a:off x="1107126" y="4199346"/>
            <a:ext cx="4110759" cy="630942"/>
          </a:xfrm>
          <a:prstGeom prst="rect">
            <a:avLst/>
          </a:prstGeom>
          <a:noFill/>
        </p:spPr>
        <p:txBody>
          <a:bodyPr wrap="square" rtlCol="0">
            <a:spAutoFit/>
          </a:bodyPr>
          <a:lstStyle/>
          <a:p>
            <a:pPr fontAlgn="base">
              <a:buFont typeface="Arial" panose="020B0604020202020204" pitchFamily="34" charset="0"/>
              <a:buChar char="•"/>
            </a:pPr>
            <a:r>
              <a:rPr lang="en-US" sz="680" dirty="0"/>
              <a:t>Durham has the highest number of suitable candidates per role (5) making it the best source for this talent</a:t>
            </a:r>
          </a:p>
          <a:p>
            <a:pPr fontAlgn="base">
              <a:buFont typeface="Arial" panose="020B0604020202020204" pitchFamily="34" charset="0"/>
              <a:buChar char="•"/>
            </a:pPr>
            <a:r>
              <a:rPr lang="en-US" sz="680" dirty="0"/>
              <a:t>Newcastle upon </a:t>
            </a:r>
            <a:r>
              <a:rPr lang="en-US" sz="680" dirty="0" err="1"/>
              <a:t>tyne</a:t>
            </a:r>
            <a:r>
              <a:rPr lang="en-US" sz="680" dirty="0"/>
              <a:t>, Darlington, Sunderland and </a:t>
            </a:r>
            <a:r>
              <a:rPr lang="en-US" sz="680" dirty="0" err="1"/>
              <a:t>Stockon</a:t>
            </a:r>
            <a:r>
              <a:rPr lang="en-US" sz="680" dirty="0"/>
              <a:t>-on-tees have a good number of suitable candidates, 202, 43, 27 and 11, respectively and no job opportunities making them potential sources for candidates open to travel due to the lack of local opportunities.</a:t>
            </a:r>
            <a:endParaRPr lang="en-GB" sz="680" dirty="0"/>
          </a:p>
        </p:txBody>
      </p:sp>
      <p:pic>
        <p:nvPicPr>
          <p:cNvPr id="11" name="Graphic 10" descr="Business Growth outline">
            <a:extLst>
              <a:ext uri="{FF2B5EF4-FFF2-40B4-BE49-F238E27FC236}">
                <a16:creationId xmlns:a16="http://schemas.microsoft.com/office/drawing/2014/main" id="{970F7394-1CEF-6B08-CDC2-E05DB8780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962" y="4196258"/>
            <a:ext cx="351064" cy="351064"/>
          </a:xfrm>
          <a:prstGeom prst="rect">
            <a:avLst/>
          </a:prstGeom>
        </p:spPr>
      </p:pic>
      <p:pic>
        <p:nvPicPr>
          <p:cNvPr id="12" name="Picture 2">
            <a:extLst>
              <a:ext uri="{FF2B5EF4-FFF2-40B4-BE49-F238E27FC236}">
                <a16:creationId xmlns:a16="http://schemas.microsoft.com/office/drawing/2014/main" id="{32CB972B-A7C7-373D-5736-F318F7916A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808" t="9509" r="28881" b="11591"/>
          <a:stretch/>
        </p:blipFill>
        <p:spPr bwMode="auto">
          <a:xfrm>
            <a:off x="5380072" y="949471"/>
            <a:ext cx="3251433" cy="381847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1F1A3DD-F903-25B2-2406-2D7BF7C90A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460" b="77553"/>
          <a:stretch/>
        </p:blipFill>
        <p:spPr bwMode="auto">
          <a:xfrm>
            <a:off x="8138192" y="949471"/>
            <a:ext cx="493314" cy="817860"/>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86EE3EBF-F0C3-5DB0-FC6E-0A92CB8E83F0}"/>
              </a:ext>
            </a:extLst>
          </p:cNvPr>
          <p:cNvGraphicFramePr>
            <a:graphicFrameLocks/>
          </p:cNvGraphicFramePr>
          <p:nvPr/>
        </p:nvGraphicFramePr>
        <p:xfrm>
          <a:off x="364828" y="1188321"/>
          <a:ext cx="5015245" cy="30753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699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B1D0-C60E-858C-E175-091BC1440308}"/>
              </a:ext>
            </a:extLst>
          </p:cNvPr>
          <p:cNvSpPr>
            <a:spLocks noGrp="1"/>
          </p:cNvSpPr>
          <p:nvPr>
            <p:ph type="title"/>
          </p:nvPr>
        </p:nvSpPr>
        <p:spPr/>
        <p:txBody>
          <a:bodyPr/>
          <a:lstStyle/>
          <a:p>
            <a:r>
              <a:rPr lang="en-GB" b="1" dirty="0"/>
              <a:t>SKILLS IN DEMAND</a:t>
            </a:r>
            <a:br>
              <a:rPr lang="en-GB" b="1" dirty="0"/>
            </a:br>
            <a:r>
              <a:rPr kumimoji="0" lang="en-US" sz="1100" i="0" u="none" strike="noStrike" kern="1200" cap="none" spc="0" normalizeH="0" baseline="0" noProof="0" dirty="0">
                <a:ln>
                  <a:noFill/>
                </a:ln>
                <a:solidFill>
                  <a:schemeClr val="accent3"/>
                </a:solidFill>
                <a:effectLst/>
                <a:uLnTx/>
                <a:uFillTx/>
                <a:latin typeface="Arial" panose="020B0604020202020204"/>
                <a:ea typeface="+mj-lt"/>
                <a:cs typeface="Arial" panose="020B0604020202020204"/>
              </a:rPr>
              <a:t>CREDIT ANALYST - DURHAM (50 MILES)</a:t>
            </a:r>
            <a:endParaRPr lang="en-GB" sz="1200" b="1" dirty="0"/>
          </a:p>
        </p:txBody>
      </p:sp>
      <p:sp>
        <p:nvSpPr>
          <p:cNvPr id="3" name="Footer Placeholder 2">
            <a:extLst>
              <a:ext uri="{FF2B5EF4-FFF2-40B4-BE49-F238E27FC236}">
                <a16:creationId xmlns:a16="http://schemas.microsoft.com/office/drawing/2014/main" id="{02381230-C0CC-8133-3593-76288E31826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C71E074-7E43-CFD2-004E-FD8A95954E8A}"/>
              </a:ext>
            </a:extLst>
          </p:cNvPr>
          <p:cNvSpPr>
            <a:spLocks noGrp="1"/>
          </p:cNvSpPr>
          <p:nvPr>
            <p:ph type="sldNum" sz="quarter" idx="11"/>
          </p:nvPr>
        </p:nvSpPr>
        <p:spPr/>
        <p:txBody>
          <a:bodyPr/>
          <a:lstStyle/>
          <a:p>
            <a:fld id="{48F63A3B-78C7-47BE-AE5E-E10140E04643}" type="slidenum">
              <a:rPr lang="en-US" smtClean="0"/>
              <a:pPr/>
              <a:t>34</a:t>
            </a:fld>
            <a:endParaRPr lang="en-US"/>
          </a:p>
        </p:txBody>
      </p:sp>
      <p:graphicFrame>
        <p:nvGraphicFramePr>
          <p:cNvPr id="5" name="Table 6">
            <a:extLst>
              <a:ext uri="{FF2B5EF4-FFF2-40B4-BE49-F238E27FC236}">
                <a16:creationId xmlns:a16="http://schemas.microsoft.com/office/drawing/2014/main" id="{ACB402B2-1E51-45CF-6A53-77CF536AAD80}"/>
              </a:ext>
            </a:extLst>
          </p:cNvPr>
          <p:cNvGraphicFramePr>
            <a:graphicFrameLocks noGrp="1"/>
          </p:cNvGraphicFramePr>
          <p:nvPr/>
        </p:nvGraphicFramePr>
        <p:xfrm>
          <a:off x="250825" y="1714364"/>
          <a:ext cx="1969861" cy="2966720"/>
        </p:xfrm>
        <a:graphic>
          <a:graphicData uri="http://schemas.openxmlformats.org/drawingml/2006/table">
            <a:tbl>
              <a:tblPr firstRow="1" bandRow="1">
                <a:tableStyleId>{5C22544A-7EE6-4342-B048-85BDC9FD1C3A}</a:tableStyleId>
              </a:tblPr>
              <a:tblGrid>
                <a:gridCol w="1969861">
                  <a:extLst>
                    <a:ext uri="{9D8B030D-6E8A-4147-A177-3AD203B41FA5}">
                      <a16:colId xmlns:a16="http://schemas.microsoft.com/office/drawing/2014/main" val="2586477611"/>
                    </a:ext>
                  </a:extLst>
                </a:gridCol>
              </a:tblGrid>
              <a:tr h="370840">
                <a:tc>
                  <a:txBody>
                    <a:bodyPr/>
                    <a:lstStyle/>
                    <a:p>
                      <a:pPr algn="ctr"/>
                      <a:r>
                        <a:rPr lang="en-GB" sz="1100" dirty="0"/>
                        <a:t>TOP IT SKILLS</a:t>
                      </a:r>
                    </a:p>
                  </a:txBody>
                  <a:tcPr anchor="ctr">
                    <a:solidFill>
                      <a:srgbClr val="002060"/>
                    </a:solidFill>
                  </a:tcPr>
                </a:tc>
                <a:extLst>
                  <a:ext uri="{0D108BD9-81ED-4DB2-BD59-A6C34878D82A}">
                    <a16:rowId xmlns:a16="http://schemas.microsoft.com/office/drawing/2014/main" val="919350236"/>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Databases</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Microsoft Excel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Microsoft Word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370840">
                <a:tc>
                  <a:txBody>
                    <a:bodyPr/>
                    <a:lstStyle/>
                    <a:p>
                      <a:pPr marL="0" algn="l" defTabSz="685577" rtl="0" eaLnBrk="1" fontAlgn="base" latinLnBrk="0" hangingPunct="1"/>
                      <a:r>
                        <a:rPr lang="en-US" sz="900" b="0" i="0" kern="1200" dirty="0">
                          <a:solidFill>
                            <a:srgbClr val="002060"/>
                          </a:solidFill>
                          <a:effectLst/>
                          <a:latin typeface="Arial" panose="020B0604020202020204" pitchFamily="34" charset="0"/>
                          <a:ea typeface="+mn-ea"/>
                          <a:cs typeface="+mn-cs"/>
                        </a:rPr>
                        <a:t>Microsoft Outlook</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370840">
                <a:tc>
                  <a:txBody>
                    <a:bodyPr/>
                    <a:lstStyle/>
                    <a:p>
                      <a:pPr marL="0" algn="l" defTabSz="685577" rtl="0" eaLnBrk="1" fontAlgn="base" latinLnBrk="0" hangingPunct="1"/>
                      <a:endParaRPr lang="en-GB" sz="900" b="0" i="0" kern="120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370840">
                <a:tc>
                  <a:txBody>
                    <a:bodyPr/>
                    <a:lstStyle/>
                    <a:p>
                      <a:pPr marL="0" algn="l" defTabSz="685577" rtl="0" eaLnBrk="1" fontAlgn="base" latinLnBrk="0" hangingPunct="1"/>
                      <a:endParaRPr lang="en-GB" sz="900" b="0" i="0" kern="120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370840">
                <a:tc>
                  <a:txBody>
                    <a:bodyPr/>
                    <a:lstStyle/>
                    <a:p>
                      <a:pPr marL="0" algn="l" defTabSz="685577" rtl="0" eaLnBrk="1" fontAlgn="base" latinLnBrk="0" hangingPunct="1"/>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2390447"/>
                  </a:ext>
                </a:extLst>
              </a:tr>
            </a:tbl>
          </a:graphicData>
        </a:graphic>
      </p:graphicFrame>
      <p:graphicFrame>
        <p:nvGraphicFramePr>
          <p:cNvPr id="11" name="Table 6">
            <a:extLst>
              <a:ext uri="{FF2B5EF4-FFF2-40B4-BE49-F238E27FC236}">
                <a16:creationId xmlns:a16="http://schemas.microsoft.com/office/drawing/2014/main" id="{3417C196-23F1-B2F4-B629-28498DC6426C}"/>
              </a:ext>
            </a:extLst>
          </p:cNvPr>
          <p:cNvGraphicFramePr>
            <a:graphicFrameLocks noGrp="1"/>
          </p:cNvGraphicFramePr>
          <p:nvPr/>
        </p:nvGraphicFramePr>
        <p:xfrm>
          <a:off x="2445808" y="1714364"/>
          <a:ext cx="1969861" cy="3150345"/>
        </p:xfrm>
        <a:graphic>
          <a:graphicData uri="http://schemas.openxmlformats.org/drawingml/2006/table">
            <a:tbl>
              <a:tblPr firstRow="1" bandRow="1">
                <a:tableStyleId>{5C22544A-7EE6-4342-B048-85BDC9FD1C3A}</a:tableStyleId>
              </a:tblPr>
              <a:tblGrid>
                <a:gridCol w="1969861">
                  <a:extLst>
                    <a:ext uri="{9D8B030D-6E8A-4147-A177-3AD203B41FA5}">
                      <a16:colId xmlns:a16="http://schemas.microsoft.com/office/drawing/2014/main" val="2586477611"/>
                    </a:ext>
                  </a:extLst>
                </a:gridCol>
              </a:tblGrid>
              <a:tr h="368436">
                <a:tc>
                  <a:txBody>
                    <a:bodyPr/>
                    <a:lstStyle/>
                    <a:p>
                      <a:pPr algn="ctr"/>
                      <a:r>
                        <a:rPr lang="en-GB" sz="1100"/>
                        <a:t>TOP PROFESSIONAL SKILLS</a:t>
                      </a:r>
                    </a:p>
                  </a:txBody>
                  <a:tcPr anchor="ctr">
                    <a:solidFill>
                      <a:srgbClr val="002060"/>
                    </a:solidFill>
                  </a:tcPr>
                </a:tc>
                <a:extLst>
                  <a:ext uri="{0D108BD9-81ED-4DB2-BD59-A6C34878D82A}">
                    <a16:rowId xmlns:a16="http://schemas.microsoft.com/office/drawing/2014/main" val="919350236"/>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Knowledge of Finance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Accounts Receivable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886181"/>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Accounting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770978851"/>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Auditing Skills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Financial Underwriting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Business to Business Commerce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Balance Sheets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302625">
                <a:tc>
                  <a:txBody>
                    <a:bodyPr/>
                    <a:lstStyle/>
                    <a:p>
                      <a:pPr algn="l" rtl="0" fontAlgn="base"/>
                      <a:r>
                        <a:rPr lang="en-US" sz="900" b="0" i="0" kern="1200" dirty="0">
                          <a:solidFill>
                            <a:srgbClr val="002060"/>
                          </a:solidFill>
                          <a:effectLst/>
                          <a:latin typeface="Arial" panose="020B0604020202020204" pitchFamily="34" charset="0"/>
                          <a:ea typeface="+mn-ea"/>
                          <a:cs typeface="+mn-cs"/>
                        </a:rPr>
                        <a:t>Business Informatics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302625">
                <a:tc>
                  <a:txBody>
                    <a:bodyPr/>
                    <a:lstStyle/>
                    <a:p>
                      <a:pPr algn="l" rtl="0" fontAlgn="base"/>
                      <a:r>
                        <a:rPr lang="en-US" sz="900" b="0" i="0" dirty="0">
                          <a:solidFill>
                            <a:srgbClr val="002776"/>
                          </a:solidFill>
                          <a:effectLst/>
                        </a:rPr>
                        <a:t>Business Process  Improvement </a:t>
                      </a:r>
                      <a:endParaRPr lang="en-GB" sz="900" b="0" i="0" dirty="0">
                        <a:solidFill>
                          <a:srgbClr val="002776"/>
                        </a:solidFill>
                        <a:effectLst/>
                      </a:endParaRPr>
                    </a:p>
                  </a:txBody>
                  <a:tcPr>
                    <a:solidFill>
                      <a:srgbClr val="F5F0EB"/>
                    </a:solidFill>
                  </a:tcPr>
                </a:tc>
                <a:extLst>
                  <a:ext uri="{0D108BD9-81ED-4DB2-BD59-A6C34878D82A}">
                    <a16:rowId xmlns:a16="http://schemas.microsoft.com/office/drawing/2014/main" val="3882390447"/>
                  </a:ext>
                </a:extLst>
              </a:tr>
            </a:tbl>
          </a:graphicData>
        </a:graphic>
      </p:graphicFrame>
      <p:graphicFrame>
        <p:nvGraphicFramePr>
          <p:cNvPr id="13" name="Table 6">
            <a:extLst>
              <a:ext uri="{FF2B5EF4-FFF2-40B4-BE49-F238E27FC236}">
                <a16:creationId xmlns:a16="http://schemas.microsoft.com/office/drawing/2014/main" id="{BA2D8FED-320F-031C-1146-24597F23C4B7}"/>
              </a:ext>
            </a:extLst>
          </p:cNvPr>
          <p:cNvGraphicFramePr>
            <a:graphicFrameLocks noGrp="1"/>
          </p:cNvGraphicFramePr>
          <p:nvPr/>
        </p:nvGraphicFramePr>
        <p:xfrm>
          <a:off x="4640791" y="1714364"/>
          <a:ext cx="1969861" cy="3337560"/>
        </p:xfrm>
        <a:graphic>
          <a:graphicData uri="http://schemas.openxmlformats.org/drawingml/2006/table">
            <a:tbl>
              <a:tblPr firstRow="1" bandRow="1">
                <a:tableStyleId>{5C22544A-7EE6-4342-B048-85BDC9FD1C3A}</a:tableStyleId>
              </a:tblPr>
              <a:tblGrid>
                <a:gridCol w="1969861">
                  <a:extLst>
                    <a:ext uri="{9D8B030D-6E8A-4147-A177-3AD203B41FA5}">
                      <a16:colId xmlns:a16="http://schemas.microsoft.com/office/drawing/2014/main" val="2586477611"/>
                    </a:ext>
                  </a:extLst>
                </a:gridCol>
              </a:tblGrid>
              <a:tr h="370840">
                <a:tc>
                  <a:txBody>
                    <a:bodyPr/>
                    <a:lstStyle/>
                    <a:p>
                      <a:pPr algn="ctr"/>
                      <a:r>
                        <a:rPr lang="en-GB" sz="1100"/>
                        <a:t>TOP SOFT SKILLS</a:t>
                      </a:r>
                    </a:p>
                  </a:txBody>
                  <a:tcPr anchor="ctr">
                    <a:solidFill>
                      <a:srgbClr val="002060"/>
                    </a:solidFill>
                  </a:tcPr>
                </a:tc>
                <a:extLst>
                  <a:ext uri="{0D108BD9-81ED-4DB2-BD59-A6C34878D82A}">
                    <a16:rowId xmlns:a16="http://schemas.microsoft.com/office/drawing/2014/main" val="919350236"/>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Communication Skills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212022559"/>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Team Working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193453986"/>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Management of Stress</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66411825"/>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Passionate</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544986910"/>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Coordination Skills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23133142"/>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Attention to detail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412506590"/>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Forward-Thinking</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261696101"/>
                  </a:ext>
                </a:extLst>
              </a:tr>
              <a:tr h="370840">
                <a:tc>
                  <a:txBody>
                    <a:bodyPr/>
                    <a:lstStyle/>
                    <a:p>
                      <a:pPr algn="l" rtl="0" fontAlgn="base"/>
                      <a:r>
                        <a:rPr lang="en-US" sz="900" b="0" i="0" kern="1200" dirty="0">
                          <a:solidFill>
                            <a:srgbClr val="002060"/>
                          </a:solidFill>
                          <a:effectLst/>
                          <a:latin typeface="Arial" panose="020B0604020202020204" pitchFamily="34" charset="0"/>
                          <a:ea typeface="+mn-ea"/>
                          <a:cs typeface="+mn-cs"/>
                        </a:rPr>
                        <a:t>Process Oriented Person </a:t>
                      </a:r>
                      <a:endParaRPr lang="en-GB" sz="900" b="0" i="0" kern="1200" dirty="0">
                        <a:solidFill>
                          <a:srgbClr val="002060"/>
                        </a:solidFill>
                        <a:effectLst/>
                        <a:latin typeface="Arial" panose="020B0604020202020204" pitchFamily="34" charset="0"/>
                        <a:ea typeface="+mn-ea"/>
                        <a:cs typeface="+mn-cs"/>
                      </a:endParaRPr>
                    </a:p>
                  </a:txBody>
                  <a:tcPr>
                    <a:solidFill>
                      <a:srgbClr val="F5F0EB"/>
                    </a:solidFill>
                  </a:tcPr>
                </a:tc>
                <a:extLst>
                  <a:ext uri="{0D108BD9-81ED-4DB2-BD59-A6C34878D82A}">
                    <a16:rowId xmlns:a16="http://schemas.microsoft.com/office/drawing/2014/main" val="3882390447"/>
                  </a:ext>
                </a:extLst>
              </a:tr>
            </a:tbl>
          </a:graphicData>
        </a:graphic>
      </p:graphicFrame>
      <p:sp>
        <p:nvSpPr>
          <p:cNvPr id="18" name="Rectangle 17">
            <a:extLst>
              <a:ext uri="{FF2B5EF4-FFF2-40B4-BE49-F238E27FC236}">
                <a16:creationId xmlns:a16="http://schemas.microsoft.com/office/drawing/2014/main" id="{459721C9-6278-B26E-BA29-27EADB1156DC}"/>
              </a:ext>
            </a:extLst>
          </p:cNvPr>
          <p:cNvSpPr/>
          <p:nvPr/>
        </p:nvSpPr>
        <p:spPr>
          <a:xfrm>
            <a:off x="8302171" y="1255486"/>
            <a:ext cx="791029" cy="370114"/>
          </a:xfrm>
          <a:prstGeom prst="rect">
            <a:avLst/>
          </a:prstGeom>
          <a:solidFill>
            <a:srgbClr val="F5F0EB"/>
          </a:solidFill>
          <a:ln>
            <a:solidFill>
              <a:srgbClr val="F5F0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Social distancing outline">
            <a:extLst>
              <a:ext uri="{FF2B5EF4-FFF2-40B4-BE49-F238E27FC236}">
                <a16:creationId xmlns:a16="http://schemas.microsoft.com/office/drawing/2014/main" id="{E7B0BC92-8D81-5A74-C0FF-94607FF253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7701" y="1118325"/>
            <a:ext cx="596039" cy="596039"/>
          </a:xfrm>
          <a:prstGeom prst="rect">
            <a:avLst/>
          </a:prstGeom>
        </p:spPr>
      </p:pic>
      <p:pic>
        <p:nvPicPr>
          <p:cNvPr id="25" name="Graphic 24" descr="Office worker male outline">
            <a:extLst>
              <a:ext uri="{FF2B5EF4-FFF2-40B4-BE49-F238E27FC236}">
                <a16:creationId xmlns:a16="http://schemas.microsoft.com/office/drawing/2014/main" id="{65E67FE5-B9FB-A974-8584-F2DD666360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32718" y="1127125"/>
            <a:ext cx="596039" cy="596039"/>
          </a:xfrm>
          <a:prstGeom prst="rect">
            <a:avLst/>
          </a:prstGeom>
        </p:spPr>
      </p:pic>
      <p:pic>
        <p:nvPicPr>
          <p:cNvPr id="27" name="Graphic 26" descr="Internet outline">
            <a:extLst>
              <a:ext uri="{FF2B5EF4-FFF2-40B4-BE49-F238E27FC236}">
                <a16:creationId xmlns:a16="http://schemas.microsoft.com/office/drawing/2014/main" id="{4F9BE872-8551-9113-6BCF-DAF82B4345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475" y="1138894"/>
            <a:ext cx="596039" cy="596039"/>
          </a:xfrm>
          <a:prstGeom prst="rect">
            <a:avLst/>
          </a:prstGeom>
        </p:spPr>
      </p:pic>
    </p:spTree>
    <p:extLst>
      <p:ext uri="{BB962C8B-B14F-4D97-AF65-F5344CB8AC3E}">
        <p14:creationId xmlns:p14="http://schemas.microsoft.com/office/powerpoint/2010/main" val="66790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A53C-522B-5A97-217D-23085DF3FEF6}"/>
              </a:ext>
            </a:extLst>
          </p:cNvPr>
          <p:cNvSpPr>
            <a:spLocks noGrp="1"/>
          </p:cNvSpPr>
          <p:nvPr>
            <p:ph type="title"/>
          </p:nvPr>
        </p:nvSpPr>
        <p:spPr/>
        <p:txBody>
          <a:bodyPr/>
          <a:lstStyle/>
          <a:p>
            <a:r>
              <a:rPr lang="en-GB"/>
              <a:t>RECOMMENDATIONS</a:t>
            </a:r>
          </a:p>
        </p:txBody>
      </p:sp>
      <p:sp>
        <p:nvSpPr>
          <p:cNvPr id="3" name="Content Placeholder 2">
            <a:extLst>
              <a:ext uri="{FF2B5EF4-FFF2-40B4-BE49-F238E27FC236}">
                <a16:creationId xmlns:a16="http://schemas.microsoft.com/office/drawing/2014/main" id="{1E80E5DA-01EC-D691-404B-02B4DB585267}"/>
              </a:ext>
            </a:extLst>
          </p:cNvPr>
          <p:cNvSpPr>
            <a:spLocks noGrp="1"/>
          </p:cNvSpPr>
          <p:nvPr>
            <p:ph idx="1"/>
          </p:nvPr>
        </p:nvSpPr>
        <p:spPr/>
        <p:txBody>
          <a:bodyPr numCol="1"/>
          <a:lstStyle/>
          <a:p>
            <a:r>
              <a:rPr lang="en-GB" sz="1400" dirty="0"/>
              <a:t>Make your salary and benefits package as attractive as possible</a:t>
            </a:r>
          </a:p>
          <a:p>
            <a:r>
              <a:rPr lang="en-GB" sz="1400" dirty="0"/>
              <a:t>DE &amp; I - Diversity, equity and inclusion policy </a:t>
            </a:r>
          </a:p>
          <a:p>
            <a:r>
              <a:rPr lang="en-GB" sz="1400" dirty="0"/>
              <a:t>Upskill for the future</a:t>
            </a:r>
          </a:p>
          <a:p>
            <a:r>
              <a:rPr lang="en-GB" sz="1400" dirty="0"/>
              <a:t>Get the balance right with different ways of working</a:t>
            </a:r>
          </a:p>
          <a:p>
            <a:r>
              <a:rPr lang="en-GB" sz="1400" dirty="0"/>
              <a:t>Bring your staff along your AI journey</a:t>
            </a:r>
          </a:p>
          <a:p>
            <a:r>
              <a:rPr lang="en-GB" sz="1400" dirty="0"/>
              <a:t>Create an employee experience worth staying for</a:t>
            </a:r>
          </a:p>
          <a:p>
            <a:r>
              <a:rPr lang="en-GB" sz="1400" b="0" i="0" u="none" strike="noStrike" dirty="0">
                <a:solidFill>
                  <a:srgbClr val="000000"/>
                </a:solidFill>
                <a:effectLst/>
                <a:latin typeface="+mn-lt"/>
                <a:cs typeface="Arial"/>
              </a:rPr>
              <a:t>Have a strong employee value proposition (EVP) </a:t>
            </a:r>
            <a:endParaRPr lang="en-GB" sz="1400" dirty="0"/>
          </a:p>
          <a:p>
            <a:r>
              <a:rPr lang="en-GB" sz="1400" dirty="0"/>
              <a:t>Understand your intergenerational workforce</a:t>
            </a:r>
          </a:p>
          <a:p>
            <a:endParaRPr lang="en-GB" sz="1400" dirty="0"/>
          </a:p>
          <a:p>
            <a:endParaRPr lang="en-GB" sz="1400" dirty="0"/>
          </a:p>
        </p:txBody>
      </p:sp>
    </p:spTree>
    <p:extLst>
      <p:ext uri="{BB962C8B-B14F-4D97-AF65-F5344CB8AC3E}">
        <p14:creationId xmlns:p14="http://schemas.microsoft.com/office/powerpoint/2010/main" val="15586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0E8BAC-2095-A052-8D9E-C5533D74AA83}"/>
              </a:ext>
            </a:extLst>
          </p:cNvPr>
          <p:cNvSpPr txBox="1">
            <a:spLocks/>
          </p:cNvSpPr>
          <p:nvPr/>
        </p:nvSpPr>
        <p:spPr>
          <a:xfrm>
            <a:off x="250825" y="1158241"/>
            <a:ext cx="3389358" cy="2273520"/>
          </a:xfrm>
          <a:prstGeom prst="rect">
            <a:avLst/>
          </a:prstGeom>
        </p:spPr>
        <p:txBody>
          <a:bodyPr vert="horz" lIns="0" tIns="0" rIns="0" bIns="0" rtlCol="0" anchor="t">
            <a:noAutofit/>
          </a:bodyPr>
          <a:lstStyle>
            <a:lvl1pPr algn="l" defTabSz="685577" rtl="0" eaLnBrk="1" latinLnBrk="0" hangingPunct="1">
              <a:lnSpc>
                <a:spcPct val="85000"/>
              </a:lnSpc>
              <a:spcBef>
                <a:spcPct val="0"/>
              </a:spcBef>
              <a:buNone/>
              <a:defRPr sz="2000" kern="1200">
                <a:solidFill>
                  <a:schemeClr val="tx1"/>
                </a:solidFill>
                <a:latin typeface="+mj-lt"/>
                <a:ea typeface="+mj-ea"/>
                <a:cs typeface="+mj-cs"/>
              </a:defRPr>
            </a:lvl1pPr>
          </a:lstStyle>
          <a:p>
            <a:pPr>
              <a:spcBef>
                <a:spcPts val="400"/>
              </a:spcBef>
            </a:pPr>
            <a:r>
              <a:rPr lang="en-GB" sz="4800"/>
              <a:t>ACCESS THE</a:t>
            </a:r>
            <a:r>
              <a:rPr lang="en-GB" sz="4800" b="1"/>
              <a:t> FULL FINDINGS</a:t>
            </a:r>
            <a:endParaRPr lang="en-GB" sz="4800" b="1">
              <a:solidFill>
                <a:srgbClr val="002776"/>
              </a:solidFill>
              <a:cs typeface="Arial"/>
            </a:endParaRPr>
          </a:p>
        </p:txBody>
      </p:sp>
      <p:sp>
        <p:nvSpPr>
          <p:cNvPr id="6" name="Title 1">
            <a:extLst>
              <a:ext uri="{FF2B5EF4-FFF2-40B4-BE49-F238E27FC236}">
                <a16:creationId xmlns:a16="http://schemas.microsoft.com/office/drawing/2014/main" id="{ABBABB32-D43C-D9A6-7350-27EA6BE57AAB}"/>
              </a:ext>
            </a:extLst>
          </p:cNvPr>
          <p:cNvSpPr txBox="1">
            <a:spLocks/>
          </p:cNvSpPr>
          <p:nvPr/>
        </p:nvSpPr>
        <p:spPr>
          <a:xfrm>
            <a:off x="250825" y="3390687"/>
            <a:ext cx="4434462" cy="467500"/>
          </a:xfrm>
          <a:prstGeom prst="rect">
            <a:avLst/>
          </a:prstGeom>
        </p:spPr>
        <p:txBody>
          <a:bodyPr vert="horz" lIns="0" tIns="0" rIns="0" bIns="0" rtlCol="0" anchor="t">
            <a:noAutofit/>
          </a:bodyPr>
          <a:lstStyle>
            <a:lvl1pPr algn="l" defTabSz="685577" rtl="0" eaLnBrk="1" latinLnBrk="0" hangingPunct="1">
              <a:lnSpc>
                <a:spcPct val="85000"/>
              </a:lnSpc>
              <a:spcBef>
                <a:spcPct val="0"/>
              </a:spcBef>
              <a:buNone/>
              <a:defRPr sz="2000" kern="1200">
                <a:solidFill>
                  <a:schemeClr val="tx1"/>
                </a:solidFill>
                <a:latin typeface="+mj-lt"/>
                <a:ea typeface="+mj-ea"/>
                <a:cs typeface="+mj-cs"/>
              </a:defRPr>
            </a:lvl1pPr>
          </a:lstStyle>
          <a:p>
            <a:r>
              <a:rPr lang="en-GB" sz="1800" b="1">
                <a:solidFill>
                  <a:schemeClr val="accent3"/>
                </a:solidFill>
              </a:rPr>
              <a:t>hays.co.uk/salary-guide/digital-guide</a:t>
            </a:r>
            <a:endParaRPr lang="en-GB" sz="1800">
              <a:solidFill>
                <a:schemeClr val="accent3"/>
              </a:solidFill>
            </a:endParaRPr>
          </a:p>
          <a:p>
            <a:pPr>
              <a:spcBef>
                <a:spcPts val="400"/>
              </a:spcBef>
            </a:pPr>
            <a:endParaRPr lang="en-GB" sz="2400" b="1">
              <a:solidFill>
                <a:schemeClr val="accent3"/>
              </a:solidFill>
              <a:cs typeface="Arial"/>
            </a:endParaRPr>
          </a:p>
        </p:txBody>
      </p:sp>
      <p:pic>
        <p:nvPicPr>
          <p:cNvPr id="3" name="Picture 2" descr="A computer with a screen showing a job search&#10;&#10;Description automatically generated with medium confidence">
            <a:extLst>
              <a:ext uri="{FF2B5EF4-FFF2-40B4-BE49-F238E27FC236}">
                <a16:creationId xmlns:a16="http://schemas.microsoft.com/office/drawing/2014/main" id="{3458E410-EE94-E285-BDCE-2F312FD655D0}"/>
              </a:ext>
            </a:extLst>
          </p:cNvPr>
          <p:cNvPicPr>
            <a:picLocks noChangeAspect="1"/>
          </p:cNvPicPr>
          <p:nvPr/>
        </p:nvPicPr>
        <p:blipFill>
          <a:blip r:embed="rId3"/>
          <a:stretch>
            <a:fillRect/>
          </a:stretch>
        </p:blipFill>
        <p:spPr>
          <a:xfrm>
            <a:off x="4027156" y="1025727"/>
            <a:ext cx="5033589" cy="3327441"/>
          </a:xfrm>
          <a:prstGeom prst="rect">
            <a:avLst/>
          </a:prstGeom>
        </p:spPr>
      </p:pic>
    </p:spTree>
    <p:extLst>
      <p:ext uri="{BB962C8B-B14F-4D97-AF65-F5344CB8AC3E}">
        <p14:creationId xmlns:p14="http://schemas.microsoft.com/office/powerpoint/2010/main" val="22140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54C69E-5458-DF74-9183-F89C1E8EE93F}"/>
              </a:ext>
            </a:extLst>
          </p:cNvPr>
          <p:cNvSpPr>
            <a:spLocks noGrp="1"/>
          </p:cNvSpPr>
          <p:nvPr>
            <p:ph type="sldNum" sz="quarter" idx="11"/>
          </p:nvPr>
        </p:nvSpPr>
        <p:spPr/>
        <p:txBody>
          <a:bodyPr/>
          <a:lstStyle/>
          <a:p>
            <a:fld id="{48F63A3B-78C7-47BE-AE5E-E10140E04643}" type="slidenum">
              <a:rPr lang="en-US" smtClean="0"/>
              <a:pPr/>
              <a:t>37</a:t>
            </a:fld>
            <a:endParaRPr lang="en-US"/>
          </a:p>
        </p:txBody>
      </p:sp>
      <p:sp>
        <p:nvSpPr>
          <p:cNvPr id="7" name="Title 6">
            <a:extLst>
              <a:ext uri="{FF2B5EF4-FFF2-40B4-BE49-F238E27FC236}">
                <a16:creationId xmlns:a16="http://schemas.microsoft.com/office/drawing/2014/main" id="{75BC3B4D-0AC6-BE8B-98A7-F73C4A00385A}"/>
              </a:ext>
            </a:extLst>
          </p:cNvPr>
          <p:cNvSpPr>
            <a:spLocks noGrp="1"/>
          </p:cNvSpPr>
          <p:nvPr>
            <p:ph type="title"/>
          </p:nvPr>
        </p:nvSpPr>
        <p:spPr>
          <a:xfrm>
            <a:off x="251224" y="648183"/>
            <a:ext cx="7778042" cy="4215546"/>
          </a:xfrm>
        </p:spPr>
        <p:txBody>
          <a:bodyPr/>
          <a:lstStyle/>
          <a:p>
            <a:pPr algn="ctr"/>
            <a:br>
              <a:rPr lang="en-GB" dirty="0"/>
            </a:br>
            <a:br>
              <a:rPr lang="en-GB" dirty="0"/>
            </a:br>
            <a:br>
              <a:rPr lang="en-GB" dirty="0"/>
            </a:br>
            <a:br>
              <a:rPr lang="en-GB" dirty="0"/>
            </a:br>
            <a:br>
              <a:rPr lang="en-GB" dirty="0"/>
            </a:br>
            <a:br>
              <a:rPr lang="en-GB" sz="2800" b="1" dirty="0"/>
            </a:br>
            <a:r>
              <a:rPr lang="en-GB" sz="2800" b="1" dirty="0"/>
              <a:t>THANK YOU!</a:t>
            </a:r>
            <a:br>
              <a:rPr lang="en-GB" sz="2800" b="1" dirty="0"/>
            </a:br>
            <a:br>
              <a:rPr lang="en-GB" sz="2800" b="1" dirty="0"/>
            </a:br>
            <a:r>
              <a:rPr lang="en-GB" sz="2800" b="1" dirty="0"/>
              <a:t>Any questions?</a:t>
            </a:r>
            <a:br>
              <a:rPr lang="en-GB" dirty="0"/>
            </a:br>
            <a:endParaRPr lang="en-GB" dirty="0"/>
          </a:p>
        </p:txBody>
      </p:sp>
    </p:spTree>
    <p:extLst>
      <p:ext uri="{BB962C8B-B14F-4D97-AF65-F5344CB8AC3E}">
        <p14:creationId xmlns:p14="http://schemas.microsoft.com/office/powerpoint/2010/main" val="10844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421AC01E-A1DC-73E8-0B79-BC122B57C491}"/>
              </a:ext>
            </a:extLst>
          </p:cNvPr>
          <p:cNvSpPr>
            <a:spLocks noGrp="1"/>
          </p:cNvSpPr>
          <p:nvPr>
            <p:ph type="body" sz="quarter" idx="12"/>
          </p:nvPr>
        </p:nvSpPr>
        <p:spPr/>
        <p:txBody>
          <a:bodyPr/>
          <a:lstStyle/>
          <a:p>
            <a:r>
              <a:rPr lang="en-GB" dirty="0">
                <a:solidFill>
                  <a:schemeClr val="bg2"/>
                </a:solidFill>
              </a:rPr>
              <a:t>Employment outlook</a:t>
            </a:r>
          </a:p>
        </p:txBody>
      </p:sp>
      <p:sp>
        <p:nvSpPr>
          <p:cNvPr id="25" name="Text Placeholder 24">
            <a:extLst>
              <a:ext uri="{FF2B5EF4-FFF2-40B4-BE49-F238E27FC236}">
                <a16:creationId xmlns:a16="http://schemas.microsoft.com/office/drawing/2014/main" id="{C62C2932-9DB2-0370-C85C-7506CB1DFEE7}"/>
              </a:ext>
            </a:extLst>
          </p:cNvPr>
          <p:cNvSpPr>
            <a:spLocks noGrp="1"/>
          </p:cNvSpPr>
          <p:nvPr>
            <p:ph type="body" sz="quarter" idx="13"/>
          </p:nvPr>
        </p:nvSpPr>
        <p:spPr/>
        <p:txBody>
          <a:bodyPr/>
          <a:lstStyle/>
          <a:p>
            <a:r>
              <a:rPr lang="en-GB" dirty="0">
                <a:solidFill>
                  <a:schemeClr val="bg2"/>
                </a:solidFill>
              </a:rPr>
              <a:t>Cost of living vs cost of staying</a:t>
            </a:r>
          </a:p>
        </p:txBody>
      </p:sp>
      <p:sp>
        <p:nvSpPr>
          <p:cNvPr id="26" name="Text Placeholder 25">
            <a:extLst>
              <a:ext uri="{FF2B5EF4-FFF2-40B4-BE49-F238E27FC236}">
                <a16:creationId xmlns:a16="http://schemas.microsoft.com/office/drawing/2014/main" id="{C095D63D-FAA3-178D-77E8-36CBE5C5A336}"/>
              </a:ext>
            </a:extLst>
          </p:cNvPr>
          <p:cNvSpPr>
            <a:spLocks noGrp="1"/>
          </p:cNvSpPr>
          <p:nvPr>
            <p:ph type="body" sz="quarter" idx="14"/>
          </p:nvPr>
        </p:nvSpPr>
        <p:spPr/>
        <p:txBody>
          <a:bodyPr/>
          <a:lstStyle/>
          <a:p>
            <a:r>
              <a:rPr lang="en-GB" dirty="0">
                <a:solidFill>
                  <a:schemeClr val="bg2"/>
                </a:solidFill>
              </a:rPr>
              <a:t>Upskilling for the future</a:t>
            </a:r>
          </a:p>
        </p:txBody>
      </p:sp>
      <p:sp>
        <p:nvSpPr>
          <p:cNvPr id="27" name="Text Placeholder 26">
            <a:extLst>
              <a:ext uri="{FF2B5EF4-FFF2-40B4-BE49-F238E27FC236}">
                <a16:creationId xmlns:a16="http://schemas.microsoft.com/office/drawing/2014/main" id="{C06B7DDC-86E4-FB01-5795-05105CBA1916}"/>
              </a:ext>
            </a:extLst>
          </p:cNvPr>
          <p:cNvSpPr>
            <a:spLocks noGrp="1"/>
          </p:cNvSpPr>
          <p:nvPr>
            <p:ph type="body" sz="quarter" idx="15"/>
          </p:nvPr>
        </p:nvSpPr>
        <p:spPr/>
        <p:txBody>
          <a:bodyPr/>
          <a:lstStyle/>
          <a:p>
            <a:r>
              <a:rPr lang="en-GB" dirty="0">
                <a:solidFill>
                  <a:schemeClr val="bg2"/>
                </a:solidFill>
              </a:rPr>
              <a:t>Ways of working: Getting the balance right</a:t>
            </a:r>
          </a:p>
        </p:txBody>
      </p:sp>
      <p:pic>
        <p:nvPicPr>
          <p:cNvPr id="8" name="Picture 7" descr="A computer with a screen showing a job search&#10;&#10;Description automatically generated with medium confidence">
            <a:extLst>
              <a:ext uri="{FF2B5EF4-FFF2-40B4-BE49-F238E27FC236}">
                <a16:creationId xmlns:a16="http://schemas.microsoft.com/office/drawing/2014/main" id="{732A226F-3E46-9720-12CB-45EE474DF404}"/>
              </a:ext>
            </a:extLst>
          </p:cNvPr>
          <p:cNvPicPr>
            <a:picLocks noChangeAspect="1"/>
          </p:cNvPicPr>
          <p:nvPr/>
        </p:nvPicPr>
        <p:blipFill rotWithShape="1">
          <a:blip r:embed="rId3"/>
          <a:srcRect r="36989" b="-151"/>
          <a:stretch/>
        </p:blipFill>
        <p:spPr>
          <a:xfrm>
            <a:off x="4572000" y="441704"/>
            <a:ext cx="4574997" cy="4807326"/>
          </a:xfrm>
          <a:prstGeom prst="rect">
            <a:avLst/>
          </a:prstGeom>
        </p:spPr>
      </p:pic>
      <p:sp>
        <p:nvSpPr>
          <p:cNvPr id="28" name="Text Placeholder 27">
            <a:extLst>
              <a:ext uri="{FF2B5EF4-FFF2-40B4-BE49-F238E27FC236}">
                <a16:creationId xmlns:a16="http://schemas.microsoft.com/office/drawing/2014/main" id="{D2A34791-0C61-9D6B-1E27-1A6D395ABAF2}"/>
              </a:ext>
            </a:extLst>
          </p:cNvPr>
          <p:cNvSpPr>
            <a:spLocks noGrp="1"/>
          </p:cNvSpPr>
          <p:nvPr>
            <p:ph type="body" sz="quarter" idx="16"/>
          </p:nvPr>
        </p:nvSpPr>
        <p:spPr/>
        <p:txBody>
          <a:bodyPr/>
          <a:lstStyle/>
          <a:p>
            <a:r>
              <a:rPr lang="en-GB" dirty="0">
                <a:solidFill>
                  <a:schemeClr val="bg2"/>
                </a:solidFill>
              </a:rPr>
              <a:t>AI in the workplace</a:t>
            </a:r>
          </a:p>
        </p:txBody>
      </p:sp>
      <p:sp>
        <p:nvSpPr>
          <p:cNvPr id="3" name="Text Placeholder 2">
            <a:extLst>
              <a:ext uri="{FF2B5EF4-FFF2-40B4-BE49-F238E27FC236}">
                <a16:creationId xmlns:a16="http://schemas.microsoft.com/office/drawing/2014/main" id="{758DFD77-678A-80A4-7B54-452AEC14D59B}"/>
              </a:ext>
            </a:extLst>
          </p:cNvPr>
          <p:cNvSpPr>
            <a:spLocks noGrp="1"/>
          </p:cNvSpPr>
          <p:nvPr>
            <p:ph type="body" sz="quarter" idx="17"/>
          </p:nvPr>
        </p:nvSpPr>
        <p:spPr/>
        <p:txBody>
          <a:bodyPr vert="horz" lIns="0" tIns="0" rIns="0" bIns="0" rtlCol="0" anchor="t">
            <a:noAutofit/>
          </a:bodyPr>
          <a:lstStyle/>
          <a:p>
            <a:r>
              <a:rPr lang="en-GB" dirty="0">
                <a:solidFill>
                  <a:schemeClr val="bg2"/>
                </a:solidFill>
                <a:cs typeface="Arial"/>
              </a:rPr>
              <a:t>The employee experience</a:t>
            </a:r>
          </a:p>
          <a:p>
            <a:endParaRPr lang="en-GB" dirty="0">
              <a:cs typeface="Arial"/>
            </a:endParaRPr>
          </a:p>
        </p:txBody>
      </p:sp>
      <p:sp>
        <p:nvSpPr>
          <p:cNvPr id="22" name="Text Placeholder 21">
            <a:extLst>
              <a:ext uri="{FF2B5EF4-FFF2-40B4-BE49-F238E27FC236}">
                <a16:creationId xmlns:a16="http://schemas.microsoft.com/office/drawing/2014/main" id="{CBD92E8F-C08E-EC5F-C399-E5665D68A80E}"/>
              </a:ext>
            </a:extLst>
          </p:cNvPr>
          <p:cNvSpPr>
            <a:spLocks noGrp="1"/>
          </p:cNvSpPr>
          <p:nvPr>
            <p:ph type="body" sz="quarter" idx="10"/>
          </p:nvPr>
        </p:nvSpPr>
        <p:spPr/>
        <p:txBody>
          <a:bodyPr/>
          <a:lstStyle/>
          <a:p>
            <a:r>
              <a:rPr lang="en-GB" dirty="0"/>
              <a:t>WHAT’S IN THIS YEAR’S GUIDE?</a:t>
            </a:r>
          </a:p>
        </p:txBody>
      </p:sp>
      <p:sp>
        <p:nvSpPr>
          <p:cNvPr id="23" name="Text Placeholder 22">
            <a:extLst>
              <a:ext uri="{FF2B5EF4-FFF2-40B4-BE49-F238E27FC236}">
                <a16:creationId xmlns:a16="http://schemas.microsoft.com/office/drawing/2014/main" id="{E0E34607-5B2B-40A5-9782-E0E7B4E2FF82}"/>
              </a:ext>
            </a:extLst>
          </p:cNvPr>
          <p:cNvSpPr>
            <a:spLocks noGrp="1"/>
          </p:cNvSpPr>
          <p:nvPr>
            <p:ph type="body" sz="quarter" idx="11"/>
          </p:nvPr>
        </p:nvSpPr>
        <p:spPr/>
        <p:txBody>
          <a:bodyPr/>
          <a:lstStyle/>
          <a:p>
            <a:r>
              <a:rPr lang="en-GB" dirty="0"/>
              <a:t>10-year employment trends</a:t>
            </a:r>
          </a:p>
        </p:txBody>
      </p:sp>
      <p:sp>
        <p:nvSpPr>
          <p:cNvPr id="4" name="Text Placeholder 2">
            <a:extLst>
              <a:ext uri="{FF2B5EF4-FFF2-40B4-BE49-F238E27FC236}">
                <a16:creationId xmlns:a16="http://schemas.microsoft.com/office/drawing/2014/main" id="{6C76517A-CB45-7BED-784B-704A5FE59A71}"/>
              </a:ext>
            </a:extLst>
          </p:cNvPr>
          <p:cNvSpPr txBox="1">
            <a:spLocks/>
          </p:cNvSpPr>
          <p:nvPr/>
        </p:nvSpPr>
        <p:spPr>
          <a:xfrm>
            <a:off x="505242" y="4411500"/>
            <a:ext cx="4490726" cy="237615"/>
          </a:xfrm>
          <a:prstGeom prst="rect">
            <a:avLst/>
          </a:prstGeom>
        </p:spPr>
        <p:txBody>
          <a:bodyPr vert="horz" lIns="0" tIns="0" rIns="0" bIns="0" rtlCol="0" anchor="t">
            <a:noAutofit/>
          </a:bodyPr>
          <a:lstStyle>
            <a:lvl1pPr marL="0" indent="0" algn="l" defTabSz="685577" rtl="0" eaLnBrk="1" latinLnBrk="0" hangingPunct="1">
              <a:lnSpc>
                <a:spcPct val="90000"/>
              </a:lnSpc>
              <a:spcBef>
                <a:spcPts val="750"/>
              </a:spcBef>
              <a:buFont typeface="Arial" panose="020B0604020202020204" pitchFamily="34" charset="0"/>
              <a:buNone/>
              <a:defRPr sz="1400" kern="1200">
                <a:solidFill>
                  <a:schemeClr val="tx2"/>
                </a:solidFill>
                <a:latin typeface="+mn-lt"/>
                <a:ea typeface="+mn-ea"/>
                <a:cs typeface="+mn-cs"/>
              </a:defRPr>
            </a:lvl1pPr>
            <a:lvl2pPr marL="342788" indent="0" algn="l" defTabSz="685577" rtl="0" eaLnBrk="1" latinLnBrk="0" hangingPunct="1">
              <a:lnSpc>
                <a:spcPct val="90000"/>
              </a:lnSpc>
              <a:spcBef>
                <a:spcPts val="375"/>
              </a:spcBef>
              <a:buFont typeface="Arial" panose="020B0604020202020204" pitchFamily="34" charset="0"/>
              <a:buNone/>
              <a:defRPr sz="1350" kern="1200">
                <a:solidFill>
                  <a:schemeClr val="bg2"/>
                </a:solidFill>
                <a:latin typeface="+mn-lt"/>
                <a:ea typeface="+mn-ea"/>
                <a:cs typeface="+mn-cs"/>
              </a:defRPr>
            </a:lvl2pPr>
            <a:lvl3pPr marL="685577" indent="0" algn="l" defTabSz="685577" rtl="0" eaLnBrk="1" latinLnBrk="0" hangingPunct="1">
              <a:lnSpc>
                <a:spcPct val="90000"/>
              </a:lnSpc>
              <a:spcBef>
                <a:spcPts val="375"/>
              </a:spcBef>
              <a:buFont typeface="Arial" panose="020B0604020202020204" pitchFamily="34" charset="0"/>
              <a:buNone/>
              <a:defRPr sz="1350" kern="1200">
                <a:solidFill>
                  <a:schemeClr val="bg2"/>
                </a:solidFill>
                <a:latin typeface="+mn-lt"/>
                <a:ea typeface="+mn-ea"/>
                <a:cs typeface="+mn-cs"/>
              </a:defRPr>
            </a:lvl3pPr>
            <a:lvl4pPr marL="1028366" indent="0" algn="l" defTabSz="685577" rtl="0" eaLnBrk="1" latinLnBrk="0" hangingPunct="1">
              <a:lnSpc>
                <a:spcPct val="90000"/>
              </a:lnSpc>
              <a:spcBef>
                <a:spcPts val="375"/>
              </a:spcBef>
              <a:buFont typeface="Arial" panose="020B0604020202020204" pitchFamily="34" charset="0"/>
              <a:buNone/>
              <a:defRPr sz="1350" kern="1200">
                <a:solidFill>
                  <a:schemeClr val="bg2"/>
                </a:solidFill>
                <a:latin typeface="+mn-lt"/>
                <a:ea typeface="+mn-ea"/>
                <a:cs typeface="+mn-cs"/>
              </a:defRPr>
            </a:lvl4pPr>
            <a:lvl5pPr marL="1371155" indent="0" algn="l" defTabSz="685577" rtl="0" eaLnBrk="1" latinLnBrk="0" hangingPunct="1">
              <a:lnSpc>
                <a:spcPct val="90000"/>
              </a:lnSpc>
              <a:spcBef>
                <a:spcPts val="375"/>
              </a:spcBef>
              <a:buFont typeface="Arial" panose="020B0604020202020204" pitchFamily="34" charset="0"/>
              <a:buNone/>
              <a:defRPr sz="1350" kern="1200">
                <a:solidFill>
                  <a:schemeClr val="bg2"/>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125"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913"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704" indent="-171395" algn="l" defTabSz="6855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solidFill>
                  <a:schemeClr val="bg2"/>
                </a:solidFill>
                <a:cs typeface="Arial"/>
              </a:rPr>
              <a:t>Intergenerational working</a:t>
            </a:r>
          </a:p>
          <a:p>
            <a:endParaRPr lang="en-GB" dirty="0">
              <a:cs typeface="Arial"/>
            </a:endParaRPr>
          </a:p>
        </p:txBody>
      </p:sp>
    </p:spTree>
    <p:extLst>
      <p:ext uri="{BB962C8B-B14F-4D97-AF65-F5344CB8AC3E}">
        <p14:creationId xmlns:p14="http://schemas.microsoft.com/office/powerpoint/2010/main" val="144030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5663-EE10-E2DF-98BA-FA5F5BA93E3E}"/>
              </a:ext>
            </a:extLst>
          </p:cNvPr>
          <p:cNvSpPr>
            <a:spLocks noGrp="1"/>
          </p:cNvSpPr>
          <p:nvPr>
            <p:ph type="title"/>
          </p:nvPr>
        </p:nvSpPr>
        <p:spPr/>
        <p:txBody>
          <a:bodyPr/>
          <a:lstStyle/>
          <a:p>
            <a:r>
              <a:rPr lang="en-GB" dirty="0"/>
              <a:t>EMPLOYMENT </a:t>
            </a:r>
            <a:r>
              <a:rPr lang="en-GB" b="1" dirty="0"/>
              <a:t>OUTLOOK</a:t>
            </a:r>
          </a:p>
        </p:txBody>
      </p:sp>
      <p:sp>
        <p:nvSpPr>
          <p:cNvPr id="9" name="Rectangle 8">
            <a:extLst>
              <a:ext uri="{FF2B5EF4-FFF2-40B4-BE49-F238E27FC236}">
                <a16:creationId xmlns:a16="http://schemas.microsoft.com/office/drawing/2014/main" id="{00BFE408-2B7C-0BE6-4354-AF000AFD7E47}"/>
              </a:ext>
            </a:extLst>
          </p:cNvPr>
          <p:cNvSpPr/>
          <p:nvPr/>
        </p:nvSpPr>
        <p:spPr>
          <a:xfrm>
            <a:off x="624707" y="3336248"/>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Recruiting the right talent</a:t>
            </a:r>
          </a:p>
        </p:txBody>
      </p:sp>
      <p:sp>
        <p:nvSpPr>
          <p:cNvPr id="10" name="Rectangle 9">
            <a:extLst>
              <a:ext uri="{FF2B5EF4-FFF2-40B4-BE49-F238E27FC236}">
                <a16:creationId xmlns:a16="http://schemas.microsoft.com/office/drawing/2014/main" id="{BE3176D8-9F01-595A-591F-3A0F07E95D6B}"/>
              </a:ext>
            </a:extLst>
          </p:cNvPr>
          <p:cNvSpPr/>
          <p:nvPr/>
        </p:nvSpPr>
        <p:spPr>
          <a:xfrm>
            <a:off x="473096" y="1974099"/>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52</a:t>
            </a:r>
            <a:r>
              <a:rPr lang="en-GB" sz="6000" dirty="0">
                <a:solidFill>
                  <a:schemeClr val="tx1"/>
                </a:solidFill>
              </a:rPr>
              <a:t>%</a:t>
            </a:r>
          </a:p>
        </p:txBody>
      </p:sp>
      <p:sp>
        <p:nvSpPr>
          <p:cNvPr id="11" name="Rectangle 10">
            <a:extLst>
              <a:ext uri="{FF2B5EF4-FFF2-40B4-BE49-F238E27FC236}">
                <a16:creationId xmlns:a16="http://schemas.microsoft.com/office/drawing/2014/main" id="{8460634C-7B54-E7FD-2249-258EFB5EB6B4}"/>
              </a:ext>
            </a:extLst>
          </p:cNvPr>
          <p:cNvSpPr/>
          <p:nvPr/>
        </p:nvSpPr>
        <p:spPr>
          <a:xfrm>
            <a:off x="624707" y="1585507"/>
            <a:ext cx="2206062" cy="517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accent3"/>
                </a:solidFill>
              </a:rPr>
              <a:t>Top external challenge this year:</a:t>
            </a:r>
          </a:p>
        </p:txBody>
      </p:sp>
      <p:sp>
        <p:nvSpPr>
          <p:cNvPr id="12" name="Rectangle 11">
            <a:extLst>
              <a:ext uri="{FF2B5EF4-FFF2-40B4-BE49-F238E27FC236}">
                <a16:creationId xmlns:a16="http://schemas.microsoft.com/office/drawing/2014/main" id="{03E43FB1-87C1-E2A5-8F3B-40578BEBC70D}"/>
              </a:ext>
            </a:extLst>
          </p:cNvPr>
          <p:cNvSpPr/>
          <p:nvPr/>
        </p:nvSpPr>
        <p:spPr>
          <a:xfrm>
            <a:off x="6168999" y="3336248"/>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plan to hire in the next </a:t>
            </a:r>
            <a:br>
              <a:rPr lang="en-GB" dirty="0">
                <a:solidFill>
                  <a:schemeClr val="accent1"/>
                </a:solidFill>
              </a:rPr>
            </a:br>
            <a:r>
              <a:rPr lang="en-GB" dirty="0">
                <a:solidFill>
                  <a:schemeClr val="accent1"/>
                </a:solidFill>
              </a:rPr>
              <a:t>12 months</a:t>
            </a:r>
          </a:p>
        </p:txBody>
      </p:sp>
      <p:sp>
        <p:nvSpPr>
          <p:cNvPr id="13" name="Rectangle 12">
            <a:extLst>
              <a:ext uri="{FF2B5EF4-FFF2-40B4-BE49-F238E27FC236}">
                <a16:creationId xmlns:a16="http://schemas.microsoft.com/office/drawing/2014/main" id="{B839F572-3DDC-9D2F-1C46-BEC49F8E464F}"/>
              </a:ext>
            </a:extLst>
          </p:cNvPr>
          <p:cNvSpPr/>
          <p:nvPr/>
        </p:nvSpPr>
        <p:spPr>
          <a:xfrm>
            <a:off x="6017388" y="1974099"/>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77</a:t>
            </a:r>
            <a:r>
              <a:rPr lang="en-GB" sz="6000" dirty="0">
                <a:solidFill>
                  <a:schemeClr val="tx1"/>
                </a:solidFill>
              </a:rPr>
              <a:t>%</a:t>
            </a:r>
          </a:p>
        </p:txBody>
      </p:sp>
      <p:sp>
        <p:nvSpPr>
          <p:cNvPr id="14" name="Rectangle 13">
            <a:extLst>
              <a:ext uri="{FF2B5EF4-FFF2-40B4-BE49-F238E27FC236}">
                <a16:creationId xmlns:a16="http://schemas.microsoft.com/office/drawing/2014/main" id="{E64CAA2F-8795-B34E-A409-7C3316236781}"/>
              </a:ext>
            </a:extLst>
          </p:cNvPr>
          <p:cNvSpPr/>
          <p:nvPr/>
        </p:nvSpPr>
        <p:spPr>
          <a:xfrm>
            <a:off x="6168999" y="1585507"/>
            <a:ext cx="2206062" cy="517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accent3"/>
                </a:solidFill>
              </a:rPr>
              <a:t>Hiring plans:</a:t>
            </a:r>
          </a:p>
        </p:txBody>
      </p:sp>
      <p:sp>
        <p:nvSpPr>
          <p:cNvPr id="15" name="Rectangle 14">
            <a:extLst>
              <a:ext uri="{FF2B5EF4-FFF2-40B4-BE49-F238E27FC236}">
                <a16:creationId xmlns:a16="http://schemas.microsoft.com/office/drawing/2014/main" id="{F37057C4-8206-F92E-B9F6-A3537D489605}"/>
              </a:ext>
            </a:extLst>
          </p:cNvPr>
          <p:cNvSpPr/>
          <p:nvPr/>
        </p:nvSpPr>
        <p:spPr>
          <a:xfrm>
            <a:off x="3473573" y="3336248"/>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Talent retention</a:t>
            </a:r>
          </a:p>
        </p:txBody>
      </p:sp>
      <p:sp>
        <p:nvSpPr>
          <p:cNvPr id="16" name="Rectangle 15">
            <a:extLst>
              <a:ext uri="{FF2B5EF4-FFF2-40B4-BE49-F238E27FC236}">
                <a16:creationId xmlns:a16="http://schemas.microsoft.com/office/drawing/2014/main" id="{32936FAB-28DE-4D01-FED0-5686A4E0EE7E}"/>
              </a:ext>
            </a:extLst>
          </p:cNvPr>
          <p:cNvSpPr/>
          <p:nvPr/>
        </p:nvSpPr>
        <p:spPr>
          <a:xfrm>
            <a:off x="3321962" y="1974099"/>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61</a:t>
            </a:r>
            <a:r>
              <a:rPr lang="en-GB" sz="6000" dirty="0">
                <a:solidFill>
                  <a:schemeClr val="tx1"/>
                </a:solidFill>
              </a:rPr>
              <a:t>%</a:t>
            </a:r>
          </a:p>
        </p:txBody>
      </p:sp>
      <p:sp>
        <p:nvSpPr>
          <p:cNvPr id="17" name="Rectangle 16">
            <a:extLst>
              <a:ext uri="{FF2B5EF4-FFF2-40B4-BE49-F238E27FC236}">
                <a16:creationId xmlns:a16="http://schemas.microsoft.com/office/drawing/2014/main" id="{51E58C8D-8A8D-38B5-27E6-9B3781EE1FF1}"/>
              </a:ext>
            </a:extLst>
          </p:cNvPr>
          <p:cNvSpPr/>
          <p:nvPr/>
        </p:nvSpPr>
        <p:spPr>
          <a:xfrm>
            <a:off x="3473573" y="1585507"/>
            <a:ext cx="2206062" cy="517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accent3"/>
                </a:solidFill>
              </a:rPr>
              <a:t>Top internal challenge this year:</a:t>
            </a:r>
          </a:p>
        </p:txBody>
      </p:sp>
    </p:spTree>
    <p:extLst>
      <p:ext uri="{BB962C8B-B14F-4D97-AF65-F5344CB8AC3E}">
        <p14:creationId xmlns:p14="http://schemas.microsoft.com/office/powerpoint/2010/main" val="165260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61A0-9188-DEC8-6B3C-25EE4FAAF686}"/>
              </a:ext>
            </a:extLst>
          </p:cNvPr>
          <p:cNvSpPr>
            <a:spLocks noGrp="1"/>
          </p:cNvSpPr>
          <p:nvPr>
            <p:ph type="title"/>
          </p:nvPr>
        </p:nvSpPr>
        <p:spPr/>
        <p:txBody>
          <a:bodyPr/>
          <a:lstStyle/>
          <a:p>
            <a:r>
              <a:rPr lang="en-GB" dirty="0"/>
              <a:t>COST OF LIVING VS </a:t>
            </a:r>
            <a:r>
              <a:rPr lang="en-GB" b="1" dirty="0"/>
              <a:t>COST OF STAYING</a:t>
            </a:r>
            <a:endParaRPr lang="en-GB" dirty="0"/>
          </a:p>
        </p:txBody>
      </p:sp>
      <p:sp>
        <p:nvSpPr>
          <p:cNvPr id="6" name="Rectangle 5">
            <a:extLst>
              <a:ext uri="{FF2B5EF4-FFF2-40B4-BE49-F238E27FC236}">
                <a16:creationId xmlns:a16="http://schemas.microsoft.com/office/drawing/2014/main" id="{398521B4-278F-06E3-CAA0-97170C7797C8}"/>
              </a:ext>
            </a:extLst>
          </p:cNvPr>
          <p:cNvSpPr/>
          <p:nvPr/>
        </p:nvSpPr>
        <p:spPr>
          <a:xfrm>
            <a:off x="1160994" y="3059046"/>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average salary increase across the UK over </a:t>
            </a:r>
            <a:br>
              <a:rPr lang="en-GB" dirty="0">
                <a:solidFill>
                  <a:schemeClr val="accent1"/>
                </a:solidFill>
              </a:rPr>
            </a:br>
            <a:r>
              <a:rPr lang="en-GB" dirty="0">
                <a:solidFill>
                  <a:schemeClr val="accent1"/>
                </a:solidFill>
              </a:rPr>
              <a:t>the last year</a:t>
            </a:r>
          </a:p>
        </p:txBody>
      </p:sp>
      <p:sp>
        <p:nvSpPr>
          <p:cNvPr id="7" name="Rectangle 6">
            <a:extLst>
              <a:ext uri="{FF2B5EF4-FFF2-40B4-BE49-F238E27FC236}">
                <a16:creationId xmlns:a16="http://schemas.microsoft.com/office/drawing/2014/main" id="{0DC89B3E-3A44-80C4-39E2-1048425C45BB}"/>
              </a:ext>
            </a:extLst>
          </p:cNvPr>
          <p:cNvSpPr/>
          <p:nvPr/>
        </p:nvSpPr>
        <p:spPr>
          <a:xfrm>
            <a:off x="1009383" y="1696897"/>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3.5</a:t>
            </a:r>
            <a:r>
              <a:rPr lang="en-GB" sz="6000" dirty="0">
                <a:solidFill>
                  <a:schemeClr val="tx1"/>
                </a:solidFill>
              </a:rPr>
              <a:t>%</a:t>
            </a:r>
          </a:p>
        </p:txBody>
      </p:sp>
      <p:sp>
        <p:nvSpPr>
          <p:cNvPr id="8" name="TextBox 7">
            <a:extLst>
              <a:ext uri="{FF2B5EF4-FFF2-40B4-BE49-F238E27FC236}">
                <a16:creationId xmlns:a16="http://schemas.microsoft.com/office/drawing/2014/main" id="{AA37DCD4-E955-C054-4062-069C1E4BA4B2}"/>
              </a:ext>
            </a:extLst>
          </p:cNvPr>
          <p:cNvSpPr txBox="1"/>
          <p:nvPr/>
        </p:nvSpPr>
        <p:spPr>
          <a:xfrm>
            <a:off x="4287583" y="1870109"/>
            <a:ext cx="3741683" cy="1753300"/>
          </a:xfrm>
          <a:prstGeom prst="rect">
            <a:avLst/>
          </a:prstGeom>
          <a:noFill/>
        </p:spPr>
        <p:txBody>
          <a:bodyPr wrap="square" rtlCol="0">
            <a:spAutoFit/>
          </a:bodyPr>
          <a:lstStyle/>
          <a:p>
            <a:r>
              <a:rPr lang="en-GB" b="1" dirty="0"/>
              <a:t>Professions with the highest salary increase last year:</a:t>
            </a:r>
            <a:br>
              <a:rPr lang="en-GB" b="1" dirty="0"/>
            </a:br>
            <a:endParaRPr lang="en-GB" b="1" dirty="0"/>
          </a:p>
          <a:p>
            <a:pPr marL="285750" indent="-285750">
              <a:buFont typeface="Arial" panose="020B0604020202020204" pitchFamily="34" charset="0"/>
              <a:buChar char="•"/>
            </a:pPr>
            <a:r>
              <a:rPr lang="en-GB" dirty="0"/>
              <a:t>Sustainability 6.3%</a:t>
            </a:r>
          </a:p>
          <a:p>
            <a:pPr marL="285750" indent="-285750">
              <a:buFont typeface="Arial" panose="020B0604020202020204" pitchFamily="34" charset="0"/>
              <a:buChar char="•"/>
            </a:pPr>
            <a:r>
              <a:rPr lang="en-GB" dirty="0"/>
              <a:t>Accountancy and finance 5.6%</a:t>
            </a:r>
          </a:p>
          <a:p>
            <a:pPr marL="285750" indent="-285750">
              <a:buFont typeface="Arial" panose="020B0604020202020204" pitchFamily="34" charset="0"/>
              <a:buChar char="•"/>
            </a:pPr>
            <a:r>
              <a:rPr lang="en-GB" dirty="0"/>
              <a:t>Procurement 5.1%</a:t>
            </a:r>
          </a:p>
          <a:p>
            <a:pPr marL="285750" indent="-285750">
              <a:buFont typeface="Arial" panose="020B0604020202020204" pitchFamily="34" charset="0"/>
              <a:buChar char="•"/>
            </a:pPr>
            <a:r>
              <a:rPr lang="en-GB" dirty="0"/>
              <a:t>Legal 4.9%</a:t>
            </a:r>
          </a:p>
          <a:p>
            <a:pPr marL="285750" indent="-285750">
              <a:buFont typeface="Arial" panose="020B0604020202020204" pitchFamily="34" charset="0"/>
              <a:buChar char="•"/>
            </a:pPr>
            <a:r>
              <a:rPr lang="en-GB" dirty="0"/>
              <a:t>Supply chain and logistics 4.7%</a:t>
            </a:r>
          </a:p>
        </p:txBody>
      </p:sp>
    </p:spTree>
    <p:extLst>
      <p:ext uri="{BB962C8B-B14F-4D97-AF65-F5344CB8AC3E}">
        <p14:creationId xmlns:p14="http://schemas.microsoft.com/office/powerpoint/2010/main" val="363608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419A-2565-19DB-3412-B86CBA722F55}"/>
              </a:ext>
            </a:extLst>
          </p:cNvPr>
          <p:cNvSpPr>
            <a:spLocks noGrp="1"/>
          </p:cNvSpPr>
          <p:nvPr>
            <p:ph type="title"/>
          </p:nvPr>
        </p:nvSpPr>
        <p:spPr/>
        <p:txBody>
          <a:bodyPr/>
          <a:lstStyle/>
          <a:p>
            <a:r>
              <a:rPr lang="en-GB" dirty="0"/>
              <a:t>COST OF LIVING VS </a:t>
            </a:r>
            <a:r>
              <a:rPr lang="en-GB" b="1" dirty="0"/>
              <a:t>COST OF STAYING</a:t>
            </a:r>
            <a:endParaRPr lang="en-GB" dirty="0"/>
          </a:p>
        </p:txBody>
      </p:sp>
      <p:sp>
        <p:nvSpPr>
          <p:cNvPr id="4" name="Rectangle 3">
            <a:extLst>
              <a:ext uri="{FF2B5EF4-FFF2-40B4-BE49-F238E27FC236}">
                <a16:creationId xmlns:a16="http://schemas.microsoft.com/office/drawing/2014/main" id="{DFF2A38D-C113-D613-4180-A35712E047AE}"/>
              </a:ext>
            </a:extLst>
          </p:cNvPr>
          <p:cNvSpPr/>
          <p:nvPr/>
        </p:nvSpPr>
        <p:spPr>
          <a:xfrm>
            <a:off x="1022576" y="3112884"/>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of employees plan to move jobs in the next 12 months</a:t>
            </a:r>
          </a:p>
        </p:txBody>
      </p:sp>
      <p:sp>
        <p:nvSpPr>
          <p:cNvPr id="7" name="Rectangle 6">
            <a:extLst>
              <a:ext uri="{FF2B5EF4-FFF2-40B4-BE49-F238E27FC236}">
                <a16:creationId xmlns:a16="http://schemas.microsoft.com/office/drawing/2014/main" id="{3CA969E1-BE46-203F-1285-E16875C82E76}"/>
              </a:ext>
            </a:extLst>
          </p:cNvPr>
          <p:cNvSpPr/>
          <p:nvPr/>
        </p:nvSpPr>
        <p:spPr>
          <a:xfrm>
            <a:off x="870965" y="1750735"/>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52</a:t>
            </a:r>
            <a:r>
              <a:rPr lang="en-GB" sz="6000" dirty="0">
                <a:solidFill>
                  <a:schemeClr val="tx1"/>
                </a:solidFill>
              </a:rPr>
              <a:t>%</a:t>
            </a:r>
          </a:p>
        </p:txBody>
      </p:sp>
      <p:graphicFrame>
        <p:nvGraphicFramePr>
          <p:cNvPr id="12" name="Chart 11">
            <a:extLst>
              <a:ext uri="{FF2B5EF4-FFF2-40B4-BE49-F238E27FC236}">
                <a16:creationId xmlns:a16="http://schemas.microsoft.com/office/drawing/2014/main" id="{4F212877-08A7-9C55-6B38-3F302F9898C5}"/>
              </a:ext>
            </a:extLst>
          </p:cNvPr>
          <p:cNvGraphicFramePr/>
          <p:nvPr>
            <p:extLst>
              <p:ext uri="{D42A27DB-BD31-4B8C-83A1-F6EECF244321}">
                <p14:modId xmlns:p14="http://schemas.microsoft.com/office/powerpoint/2010/main" val="3396539624"/>
              </p:ext>
            </p:extLst>
          </p:nvPr>
        </p:nvGraphicFramePr>
        <p:xfrm>
          <a:off x="3856550" y="1901852"/>
          <a:ext cx="4264874" cy="249899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A2D005FB-77B3-26BD-5A52-E0C9141574CB}"/>
              </a:ext>
            </a:extLst>
          </p:cNvPr>
          <p:cNvSpPr/>
          <p:nvPr/>
        </p:nvSpPr>
        <p:spPr>
          <a:xfrm>
            <a:off x="4356715" y="1365148"/>
            <a:ext cx="3264544" cy="610524"/>
          </a:xfrm>
          <a:prstGeom prst="rect">
            <a:avLst/>
          </a:prstGeom>
        </p:spPr>
        <p:txBody>
          <a:bodyPr vert="horz" lIns="0" tIns="0" rIns="0" bIns="0" numCol="1" spcCol="360000" rtlCol="0">
            <a:noAutofit/>
          </a:bodyPr>
          <a:lstStyle/>
          <a:p>
            <a:pPr algn="ctr" defTabSz="685577">
              <a:spcAft>
                <a:spcPts val="600"/>
              </a:spcAft>
              <a:buClr>
                <a:schemeClr val="tx2"/>
              </a:buClr>
            </a:pPr>
            <a:r>
              <a:rPr lang="en-GB" sz="1200" b="1" dirty="0">
                <a:solidFill>
                  <a:schemeClr val="accent3"/>
                </a:solidFill>
              </a:rPr>
              <a:t>Is the current cost of living affecting employee decisions to move job?</a:t>
            </a:r>
          </a:p>
        </p:txBody>
      </p:sp>
    </p:spTree>
    <p:extLst>
      <p:ext uri="{BB962C8B-B14F-4D97-AF65-F5344CB8AC3E}">
        <p14:creationId xmlns:p14="http://schemas.microsoft.com/office/powerpoint/2010/main" val="275677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F73E-2186-9E42-1AAC-530E79A37397}"/>
              </a:ext>
            </a:extLst>
          </p:cNvPr>
          <p:cNvSpPr>
            <a:spLocks noGrp="1"/>
          </p:cNvSpPr>
          <p:nvPr>
            <p:ph type="title"/>
          </p:nvPr>
        </p:nvSpPr>
        <p:spPr/>
        <p:txBody>
          <a:bodyPr/>
          <a:lstStyle/>
          <a:p>
            <a:r>
              <a:rPr lang="en-GB" dirty="0"/>
              <a:t>UPSKILLING </a:t>
            </a:r>
            <a:r>
              <a:rPr lang="en-GB" b="1" dirty="0"/>
              <a:t>FOR THE FUTURE</a:t>
            </a:r>
            <a:endParaRPr lang="en-GB" dirty="0"/>
          </a:p>
        </p:txBody>
      </p:sp>
      <p:graphicFrame>
        <p:nvGraphicFramePr>
          <p:cNvPr id="4" name="Chart 3">
            <a:extLst>
              <a:ext uri="{FF2B5EF4-FFF2-40B4-BE49-F238E27FC236}">
                <a16:creationId xmlns:a16="http://schemas.microsoft.com/office/drawing/2014/main" id="{C8EC56A4-6C48-B9C1-EB06-86EDCB667B1D}"/>
              </a:ext>
            </a:extLst>
          </p:cNvPr>
          <p:cNvGraphicFramePr/>
          <p:nvPr>
            <p:extLst>
              <p:ext uri="{D42A27DB-BD31-4B8C-83A1-F6EECF244321}">
                <p14:modId xmlns:p14="http://schemas.microsoft.com/office/powerpoint/2010/main" val="656085878"/>
              </p:ext>
            </p:extLst>
          </p:nvPr>
        </p:nvGraphicFramePr>
        <p:xfrm>
          <a:off x="967563" y="1848689"/>
          <a:ext cx="6526540" cy="249899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A9096360-7970-7BA7-A576-55F36227DAAF}"/>
              </a:ext>
            </a:extLst>
          </p:cNvPr>
          <p:cNvSpPr/>
          <p:nvPr/>
        </p:nvSpPr>
        <p:spPr>
          <a:xfrm>
            <a:off x="967563" y="1402355"/>
            <a:ext cx="6758550" cy="476250"/>
          </a:xfrm>
          <a:prstGeom prst="rect">
            <a:avLst/>
          </a:prstGeom>
        </p:spPr>
        <p:txBody>
          <a:bodyPr vert="horz" lIns="0" tIns="0" rIns="0" bIns="0" numCol="1" spcCol="360000" rtlCol="0">
            <a:noAutofit/>
          </a:bodyPr>
          <a:lstStyle/>
          <a:p>
            <a:pPr algn="ctr" defTabSz="685577">
              <a:spcAft>
                <a:spcPts val="600"/>
              </a:spcAft>
              <a:buClr>
                <a:schemeClr val="tx2"/>
              </a:buClr>
            </a:pPr>
            <a:r>
              <a:rPr lang="en-GB" sz="1200" b="1" dirty="0">
                <a:solidFill>
                  <a:schemeClr val="accent3"/>
                </a:solidFill>
              </a:rPr>
              <a:t>What would employees prefer their employer offered to help them upskill?</a:t>
            </a:r>
          </a:p>
        </p:txBody>
      </p:sp>
    </p:spTree>
    <p:extLst>
      <p:ext uri="{BB962C8B-B14F-4D97-AF65-F5344CB8AC3E}">
        <p14:creationId xmlns:p14="http://schemas.microsoft.com/office/powerpoint/2010/main" val="417361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4C4F-DFB0-7E5C-D8BA-8CF410D7D3D3}"/>
              </a:ext>
            </a:extLst>
          </p:cNvPr>
          <p:cNvSpPr>
            <a:spLocks noGrp="1"/>
          </p:cNvSpPr>
          <p:nvPr>
            <p:ph type="title"/>
          </p:nvPr>
        </p:nvSpPr>
        <p:spPr/>
        <p:txBody>
          <a:bodyPr/>
          <a:lstStyle/>
          <a:p>
            <a:r>
              <a:rPr lang="en-GB" dirty="0"/>
              <a:t>WAYS OF WORKING: </a:t>
            </a:r>
            <a:r>
              <a:rPr lang="en-GB" b="1" dirty="0"/>
              <a:t>GETTING THE BALANCE RIGHT</a:t>
            </a:r>
            <a:endParaRPr lang="en-GB" dirty="0"/>
          </a:p>
        </p:txBody>
      </p:sp>
      <p:sp>
        <p:nvSpPr>
          <p:cNvPr id="4" name="Content Placeholder 2">
            <a:extLst>
              <a:ext uri="{FF2B5EF4-FFF2-40B4-BE49-F238E27FC236}">
                <a16:creationId xmlns:a16="http://schemas.microsoft.com/office/drawing/2014/main" id="{D6200A33-18F5-EF65-8DF2-0557830DC0EC}"/>
              </a:ext>
            </a:extLst>
          </p:cNvPr>
          <p:cNvSpPr>
            <a:spLocks noGrp="1"/>
          </p:cNvSpPr>
          <p:nvPr>
            <p:ph idx="1"/>
          </p:nvPr>
        </p:nvSpPr>
        <p:spPr>
          <a:xfrm>
            <a:off x="2363843" y="1417445"/>
            <a:ext cx="4085388" cy="476251"/>
          </a:xfrm>
        </p:spPr>
        <p:txBody>
          <a:bodyPr numCol="1"/>
          <a:lstStyle/>
          <a:p>
            <a:pPr marL="0" indent="0" algn="ctr">
              <a:buNone/>
            </a:pPr>
            <a:r>
              <a:rPr lang="en-GB" sz="1200" b="1" dirty="0">
                <a:solidFill>
                  <a:schemeClr val="accent3"/>
                </a:solidFill>
              </a:rPr>
              <a:t>Steps employees want their organisation to take to enable equal experiences wherever someone is based</a:t>
            </a:r>
          </a:p>
        </p:txBody>
      </p:sp>
      <p:sp>
        <p:nvSpPr>
          <p:cNvPr id="6" name="Rectangle 5">
            <a:extLst>
              <a:ext uri="{FF2B5EF4-FFF2-40B4-BE49-F238E27FC236}">
                <a16:creationId xmlns:a16="http://schemas.microsoft.com/office/drawing/2014/main" id="{92ED90D2-3B49-A2E1-7A5A-043D3E47CA58}"/>
              </a:ext>
            </a:extLst>
          </p:cNvPr>
          <p:cNvSpPr/>
          <p:nvPr/>
        </p:nvSpPr>
        <p:spPr>
          <a:xfrm>
            <a:off x="624707" y="3336248"/>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Build a culture where employees feel safe sharing their views on ways of working</a:t>
            </a:r>
          </a:p>
        </p:txBody>
      </p:sp>
      <p:sp>
        <p:nvSpPr>
          <p:cNvPr id="7" name="Rectangle 6">
            <a:extLst>
              <a:ext uri="{FF2B5EF4-FFF2-40B4-BE49-F238E27FC236}">
                <a16:creationId xmlns:a16="http://schemas.microsoft.com/office/drawing/2014/main" id="{722D8C15-D082-EAA1-F3BC-F0A5B019CA3A}"/>
              </a:ext>
            </a:extLst>
          </p:cNvPr>
          <p:cNvSpPr/>
          <p:nvPr/>
        </p:nvSpPr>
        <p:spPr>
          <a:xfrm>
            <a:off x="473096" y="1974099"/>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64</a:t>
            </a:r>
            <a:r>
              <a:rPr lang="en-GB" sz="6000" dirty="0">
                <a:solidFill>
                  <a:schemeClr val="tx1"/>
                </a:solidFill>
              </a:rPr>
              <a:t>%</a:t>
            </a:r>
          </a:p>
        </p:txBody>
      </p:sp>
      <p:sp>
        <p:nvSpPr>
          <p:cNvPr id="8" name="Rectangle 7">
            <a:extLst>
              <a:ext uri="{FF2B5EF4-FFF2-40B4-BE49-F238E27FC236}">
                <a16:creationId xmlns:a16="http://schemas.microsoft.com/office/drawing/2014/main" id="{077F4AC4-E695-CDF4-DE5B-3A0304A17D6E}"/>
              </a:ext>
            </a:extLst>
          </p:cNvPr>
          <p:cNvSpPr/>
          <p:nvPr/>
        </p:nvSpPr>
        <p:spPr>
          <a:xfrm>
            <a:off x="6168999" y="3336248"/>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Ensure managers are trained to manage hybrid teams</a:t>
            </a:r>
          </a:p>
        </p:txBody>
      </p:sp>
      <p:sp>
        <p:nvSpPr>
          <p:cNvPr id="9" name="Rectangle 8">
            <a:extLst>
              <a:ext uri="{FF2B5EF4-FFF2-40B4-BE49-F238E27FC236}">
                <a16:creationId xmlns:a16="http://schemas.microsoft.com/office/drawing/2014/main" id="{D4756B4F-401F-F88C-5D1F-A0E95C2FFA23}"/>
              </a:ext>
            </a:extLst>
          </p:cNvPr>
          <p:cNvSpPr/>
          <p:nvPr/>
        </p:nvSpPr>
        <p:spPr>
          <a:xfrm>
            <a:off x="6017388" y="1974099"/>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52</a:t>
            </a:r>
            <a:r>
              <a:rPr lang="en-GB" sz="6000" dirty="0">
                <a:solidFill>
                  <a:schemeClr val="tx1"/>
                </a:solidFill>
              </a:rPr>
              <a:t>%</a:t>
            </a:r>
          </a:p>
        </p:txBody>
      </p:sp>
      <p:sp>
        <p:nvSpPr>
          <p:cNvPr id="10" name="Rectangle 9">
            <a:extLst>
              <a:ext uri="{FF2B5EF4-FFF2-40B4-BE49-F238E27FC236}">
                <a16:creationId xmlns:a16="http://schemas.microsoft.com/office/drawing/2014/main" id="{C13756CD-2DF0-4507-90E3-46771900D79B}"/>
              </a:ext>
            </a:extLst>
          </p:cNvPr>
          <p:cNvSpPr/>
          <p:nvPr/>
        </p:nvSpPr>
        <p:spPr>
          <a:xfrm>
            <a:off x="3473573" y="3336248"/>
            <a:ext cx="2206062"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1"/>
                </a:solidFill>
              </a:rPr>
              <a:t>Regularly celebrate employee achievements</a:t>
            </a:r>
          </a:p>
        </p:txBody>
      </p:sp>
      <p:sp>
        <p:nvSpPr>
          <p:cNvPr id="11" name="Rectangle 10">
            <a:extLst>
              <a:ext uri="{FF2B5EF4-FFF2-40B4-BE49-F238E27FC236}">
                <a16:creationId xmlns:a16="http://schemas.microsoft.com/office/drawing/2014/main" id="{76C1088C-B1F4-BA6C-9E77-E2861218A396}"/>
              </a:ext>
            </a:extLst>
          </p:cNvPr>
          <p:cNvSpPr/>
          <p:nvPr/>
        </p:nvSpPr>
        <p:spPr>
          <a:xfrm>
            <a:off x="3321962" y="1974099"/>
            <a:ext cx="2509284" cy="87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800" dirty="0">
                <a:solidFill>
                  <a:schemeClr val="tx1"/>
                </a:solidFill>
              </a:rPr>
              <a:t>53</a:t>
            </a:r>
            <a:r>
              <a:rPr lang="en-GB" sz="6000" dirty="0">
                <a:solidFill>
                  <a:schemeClr val="tx1"/>
                </a:solidFill>
              </a:rPr>
              <a:t>%</a:t>
            </a:r>
          </a:p>
        </p:txBody>
      </p:sp>
    </p:spTree>
    <p:extLst>
      <p:ext uri="{BB962C8B-B14F-4D97-AF65-F5344CB8AC3E}">
        <p14:creationId xmlns:p14="http://schemas.microsoft.com/office/powerpoint/2010/main" val="194220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ys ppt template 16-9 0722">
  <a:themeElements>
    <a:clrScheme name="Hays_ppt_theme_0722">
      <a:dk1>
        <a:srgbClr val="002776"/>
      </a:dk1>
      <a:lt1>
        <a:srgbClr val="F5F0EB"/>
      </a:lt1>
      <a:dk2>
        <a:srgbClr val="2EBAD7"/>
      </a:dk2>
      <a:lt2>
        <a:srgbClr val="FFFFFF"/>
      </a:lt2>
      <a:accent1>
        <a:srgbClr val="007FA9"/>
      </a:accent1>
      <a:accent2>
        <a:srgbClr val="00A0FF"/>
      </a:accent2>
      <a:accent3>
        <a:srgbClr val="00BFB3"/>
      </a:accent3>
      <a:accent4>
        <a:srgbClr val="F7911E"/>
      </a:accent4>
      <a:accent5>
        <a:srgbClr val="9356A2"/>
      </a:accent5>
      <a:accent6>
        <a:srgbClr val="ED5CA2"/>
      </a:accent6>
      <a:hlink>
        <a:srgbClr val="00BFB3"/>
      </a:hlink>
      <a:folHlink>
        <a:srgbClr val="9356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66F3ECE1-1AC8-4AAE-B53D-3ED7284E6770}" vid="{0E435ABB-34AA-47E4-B13C-569233A0E6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icture" ma:contentTypeID="0x0101020018224597BC3FAD4F97451ECAE3832530" ma:contentTypeVersion="18" ma:contentTypeDescription="Upload an image or a photograph." ma:contentTypeScope="" ma:versionID="c63e21c59991a6e8d94dfe47e271a513">
  <xsd:schema xmlns:xsd="http://www.w3.org/2001/XMLSchema" xmlns:xs="http://www.w3.org/2001/XMLSchema" xmlns:p="http://schemas.microsoft.com/office/2006/metadata/properties" xmlns:ns1="http://schemas.microsoft.com/sharepoint/v3" xmlns:ns2="e749eb8d-ff33-4742-9f81-bf7e16a8a604" xmlns:ns3="7c1f4b61-6447-42bf-8706-a07563004566" targetNamespace="http://schemas.microsoft.com/office/2006/metadata/properties" ma:root="true" ma:fieldsID="1ea6308d42e5df69a4df7e89529e5e9b" ns1:_="" ns2:_="" ns3:_="">
    <xsd:import namespace="http://schemas.microsoft.com/sharepoint/v3"/>
    <xsd:import namespace="e749eb8d-ff33-4742-9f81-bf7e16a8a604"/>
    <xsd:import namespace="7c1f4b61-6447-42bf-8706-a07563004566"/>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49eb8d-ff33-4742-9f81-bf7e16a8a604"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Tags" ma:index="28" nillable="true" ma:displayName="MediaServiceAutoTags" ma:internalName="MediaServiceAutoTags"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MediaServiceLocation" ma:index="30" nillable="true" ma:displayName="MediaServiceLocation" ma:internalName="MediaServiceLocatio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LengthInSeconds" ma:index="38" nillable="true" ma:displayName="Length (seconds)" ma:internalName="MediaLengthInSeconds" ma:readOnly="true">
      <xsd:simpleType>
        <xsd:restriction base="dms:Unknown"/>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542bb1f3-1a38-47a3-907d-1ed3ec3ebfa9" ma:termSetId="09814cd3-568e-fe90-9814-8d621ff8fb84" ma:anchorId="fba54fb3-c3e1-fe81-a776-ca4b69148c4d" ma:open="true" ma:isKeyword="false">
      <xsd:complexType>
        <xsd:sequence>
          <xsd:element ref="pc:Terms" minOccurs="0" maxOccurs="1"/>
        </xsd:sequence>
      </xsd:complex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f4b61-6447-42bf-8706-a07563004566"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TaxCatchAll" ma:index="41" nillable="true" ma:displayName="Taxonomy Catch All Column" ma:hidden="true" ma:list="{42eb8b2a-1973-4d23-a00c-01bef50cf930}" ma:internalName="TaxCatchAll" ma:showField="CatchAllData" ma:web="7c1f4b61-6447-42bf-8706-a075630045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49eb8d-ff33-4742-9f81-bf7e16a8a604">
      <Terms xmlns="http://schemas.microsoft.com/office/infopath/2007/PartnerControls"/>
    </lcf76f155ced4ddcb4097134ff3c332f>
    <TaxCatchAll xmlns="7c1f4b61-6447-42bf-8706-a07563004566" xsi:nil="true"/>
    <AlternateThumbnailUrl xmlns="http://schemas.microsoft.com/sharepoint/v3">
      <Url xsi:nil="true"/>
      <Description xsi:nil="true"/>
    </AlternateThumbnailUrl>
    <ImageCreateDate xmlns="http://schemas.microsoft.com/sharepoint/v3" xsi:nil="true"/>
    <Description xmlns="http://schemas.microsoft.com/sharepoint/v3" xsi:nil="true"/>
    <SharedWithUsers xmlns="7c1f4b61-6447-42bf-8706-a07563004566">
      <UserInfo>
        <DisplayName>Geoghegan, Kate</DisplayName>
        <AccountId>3624</AccountId>
        <AccountType/>
      </UserInfo>
    </SharedWithUsers>
  </documentManagement>
</p:properties>
</file>

<file path=customXml/itemProps1.xml><?xml version="1.0" encoding="utf-8"?>
<ds:datastoreItem xmlns:ds="http://schemas.openxmlformats.org/officeDocument/2006/customXml" ds:itemID="{D74AC800-CA0A-4890-9976-4B1887134A1A}">
  <ds:schemaRefs>
    <ds:schemaRef ds:uri="http://schemas.microsoft.com/sharepoint/v3/contenttype/forms"/>
  </ds:schemaRefs>
</ds:datastoreItem>
</file>

<file path=customXml/itemProps2.xml><?xml version="1.0" encoding="utf-8"?>
<ds:datastoreItem xmlns:ds="http://schemas.openxmlformats.org/officeDocument/2006/customXml" ds:itemID="{01B02829-7EEC-4735-9EB8-30E72B758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49eb8d-ff33-4742-9f81-bf7e16a8a604"/>
    <ds:schemaRef ds:uri="7c1f4b61-6447-42bf-8706-a075630045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115B96-5470-41CC-9E90-C83321FC0186}">
  <ds:schemaRefs>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infopath/2007/PartnerControls"/>
    <ds:schemaRef ds:uri="http://purl.org/dc/dcmitype/"/>
    <ds:schemaRef ds:uri="http://purl.org/dc/elements/1.1/"/>
    <ds:schemaRef ds:uri="481fefd5-6517-422b-abca-0d11b2d20ff4"/>
    <ds:schemaRef ds:uri="c0dae468-3c69-4a89-8652-b20158015266"/>
    <ds:schemaRef ds:uri="http://schemas.microsoft.com/office/2006/metadata/properties"/>
    <ds:schemaRef ds:uri="e749eb8d-ff33-4742-9f81-bf7e16a8a604"/>
    <ds:schemaRef ds:uri="7c1f4b61-6447-42bf-8706-a07563004566"/>
    <ds:schemaRef ds:uri="http://schemas.microsoft.com/sharepoint/v3"/>
  </ds:schemaRefs>
</ds:datastoreItem>
</file>

<file path=docMetadata/LabelInfo.xml><?xml version="1.0" encoding="utf-8"?>
<clbl:labelList xmlns:clbl="http://schemas.microsoft.com/office/2020/mipLabelMetadata">
  <clbl:label id="{28a68a67-2aec-44ca-9adf-62bb8ebcbc40}" enabled="0" method="" siteId="{28a68a67-2aec-44ca-9adf-62bb8ebcbc40}" removed="1"/>
</clbl:labelList>
</file>

<file path=docProps/app.xml><?xml version="1.0" encoding="utf-8"?>
<Properties xmlns="http://schemas.openxmlformats.org/officeDocument/2006/extended-properties" xmlns:vt="http://schemas.openxmlformats.org/officeDocument/2006/docPropsVTypes">
  <Template>Presentation</Template>
  <TotalTime>342</TotalTime>
  <Words>4002</Words>
  <Application>Microsoft Office PowerPoint</Application>
  <PresentationFormat>On-screen Show (16:9)</PresentationFormat>
  <Paragraphs>515</Paragraphs>
  <Slides>37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Honeywell Sans Web</vt:lpstr>
      <vt:lpstr>Wingdings</vt:lpstr>
      <vt:lpstr>WordVisi_MSFontService</vt:lpstr>
      <vt:lpstr>Hays ppt template 16-9 0722</vt:lpstr>
      <vt:lpstr>HAYS UK SALARY &amp; RECRUITING TRENDS 2024</vt:lpstr>
      <vt:lpstr>PowerPoint Presentation</vt:lpstr>
      <vt:lpstr>ABOUT OUR GUIDE</vt:lpstr>
      <vt:lpstr>PowerPoint Presentation</vt:lpstr>
      <vt:lpstr>EMPLOYMENT OUTLOOK</vt:lpstr>
      <vt:lpstr>COST OF LIVING VS COST OF STAYING</vt:lpstr>
      <vt:lpstr>COST OF LIVING VS COST OF STAYING</vt:lpstr>
      <vt:lpstr>UPSKILLING FOR THE FUTURE</vt:lpstr>
      <vt:lpstr>WAYS OF WORKING: GETTING THE BALANCE RIGHT</vt:lpstr>
      <vt:lpstr>AI IN THE WORKPLACE</vt:lpstr>
      <vt:lpstr>THE EMPLOYEE EXPERIENCE</vt:lpstr>
      <vt:lpstr>ATTRACTING &amp; RETAINING TALENT</vt:lpstr>
      <vt:lpstr>PowerPoint Presentation</vt:lpstr>
      <vt:lpstr>    </vt:lpstr>
      <vt:lpstr>INSIGHTS REPORT</vt:lpstr>
      <vt:lpstr>TALENT INSIGHTS</vt:lpstr>
      <vt:lpstr>GLOSSARY</vt:lpstr>
      <vt:lpstr>CREDIT MANAGER </vt:lpstr>
      <vt:lpstr>TALENT INSIGHTS DASHBOARD  CREDIT MANAGER - DURHAM (50 MILES)</vt:lpstr>
      <vt:lpstr>ASSOCIATED JOB TITLES</vt:lpstr>
      <vt:lpstr>SUPPLY AND DEMAND – BREAKDOWN BY LOCATION CREDIT MANAGER - DURHAM (50 MILES)</vt:lpstr>
      <vt:lpstr>COMPETITOR INSIGHTS CREDIT MANAGER - DURHAM (50 MILES)</vt:lpstr>
      <vt:lpstr>SKILLS IN DEMAND CREDIT MANAGER - DURHAM (50 MILES)</vt:lpstr>
      <vt:lpstr>CREDIT CONTROL </vt:lpstr>
      <vt:lpstr>TALENT INSIGHTS DASHBOARD  CREDIT CONTROL - DURHAM (50 MILES)</vt:lpstr>
      <vt:lpstr>ASSOCIATED JOB TITLES</vt:lpstr>
      <vt:lpstr>SUPPLY AND DEMAND – BREAKDOWN BY LOCATION CREDIT CONTROL - DURHAM (50 MILES)</vt:lpstr>
      <vt:lpstr>COMPETITOR INSIGHTS CREDIT CONTROL - DURHAM (50 MILES)</vt:lpstr>
      <vt:lpstr>SKILLS IN DEMAND CREDIT CONTROL - DURHAM (50 MILES)</vt:lpstr>
      <vt:lpstr>CREDIT ANALYST </vt:lpstr>
      <vt:lpstr>TALENT INSIGHTS DASHBOARD  CREDIT ANALYST - DURHAM (50 MILES)</vt:lpstr>
      <vt:lpstr>ASSOCIATED JOB TITLES</vt:lpstr>
      <vt:lpstr>SUPPLY AND DEMAND – BREAKDOWN BY LOCATION CREDIT ANALYST - DURHAM (50 MILES)</vt:lpstr>
      <vt:lpstr>SKILLS IN DEMAND CREDIT ANALYST - DURHAM (50 MILES)</vt:lpstr>
      <vt:lpstr>RECOMMENDATIONS</vt:lpstr>
      <vt:lpstr>PowerPoint Presentation</vt:lpstr>
      <vt:lpstr>      THANK YOU!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HAYS UK SALARY &amp; RECRUITING TRENDS 2024</dc:title>
  <dc:creator>Locke, Sophie</dc:creator>
  <cp:lastModifiedBy>Morgan, Andrea</cp:lastModifiedBy>
  <cp:revision>33</cp:revision>
  <dcterms:created xsi:type="dcterms:W3CDTF">2023-10-19T12:58:57Z</dcterms:created>
  <dcterms:modified xsi:type="dcterms:W3CDTF">2024-04-17T14:30:44Z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0x0101020018224597BC3FAD4F97451ECAE3832530</vt:lpwstr>
  </property>
</Properties>
</file>